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18"/>
  </p:notesMasterIdLst>
  <p:sldIdLst>
    <p:sldId id="256" r:id="rId3"/>
    <p:sldId id="270" r:id="rId4"/>
    <p:sldId id="271" r:id="rId5"/>
    <p:sldId id="258" r:id="rId6"/>
    <p:sldId id="261" r:id="rId7"/>
    <p:sldId id="260" r:id="rId8"/>
    <p:sldId id="257" r:id="rId9"/>
    <p:sldId id="262" r:id="rId10"/>
    <p:sldId id="263" r:id="rId11"/>
    <p:sldId id="264" r:id="rId12"/>
    <p:sldId id="267" r:id="rId13"/>
    <p:sldId id="269" r:id="rId14"/>
    <p:sldId id="272" r:id="rId15"/>
    <p:sldId id="266" r:id="rId16"/>
    <p:sldId id="27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5EE421-85F3-4485-AB0A-327D185ACF41}" type="datetimeFigureOut">
              <a:rPr lang="fr-FR" smtClean="0"/>
              <a:t>29/01/2023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C06AD-CD47-43E7-93BF-6B654634CBC5}" type="slidenum">
              <a:rPr lang="fr-FR" smtClean="0"/>
              <a:t>‹N°›</a:t>
            </a:fld>
            <a:endParaRPr lang="fr-FR"/>
          </a:p>
        </p:txBody>
      </p:sp>
    </p:spTree>
    <p:extLst>
      <p:ext uri="{BB962C8B-B14F-4D97-AF65-F5344CB8AC3E}">
        <p14:creationId xmlns:p14="http://schemas.microsoft.com/office/powerpoint/2010/main" val="98736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4C06AD-CD47-43E7-93BF-6B654634CBC5}" type="slidenum">
              <a:rPr lang="fr-FR" smtClean="0"/>
              <a:t>1</a:t>
            </a:fld>
            <a:endParaRPr lang="fr-FR"/>
          </a:p>
        </p:txBody>
      </p:sp>
    </p:spTree>
    <p:extLst>
      <p:ext uri="{BB962C8B-B14F-4D97-AF65-F5344CB8AC3E}">
        <p14:creationId xmlns:p14="http://schemas.microsoft.com/office/powerpoint/2010/main" val="97678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F6A72C-3B98-4CDE-85F7-45CDF257BFA9}" type="slidenum">
              <a:rPr lang="fr-FR" smtClean="0"/>
              <a:t>13</a:t>
            </a:fld>
            <a:endParaRPr lang="fr-FR"/>
          </a:p>
        </p:txBody>
      </p:sp>
    </p:spTree>
    <p:extLst>
      <p:ext uri="{BB962C8B-B14F-4D97-AF65-F5344CB8AC3E}">
        <p14:creationId xmlns:p14="http://schemas.microsoft.com/office/powerpoint/2010/main" val="346051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9144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1140750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412012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2408548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tint val="75000"/>
                  </a:prstClr>
                </a:solidFill>
              </a: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253409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120722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3019528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3029328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232152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
        <p:nvSpPr>
          <p:cNvPr id="7" name="Title 6"/>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Tree>
    <p:extLst>
      <p:ext uri="{BB962C8B-B14F-4D97-AF65-F5344CB8AC3E}">
        <p14:creationId xmlns:p14="http://schemas.microsoft.com/office/powerpoint/2010/main" val="1804158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3630277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539751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1149759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336574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2863235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3902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‹N°›</a:t>
            </a:fld>
            <a:endParaRPr lang="en-US" dirty="0">
              <a:solidFill>
                <a:srgbClr val="5FCBEF"/>
              </a:solidFill>
            </a:endParaRPr>
          </a:p>
        </p:txBody>
      </p:sp>
    </p:spTree>
    <p:extLst>
      <p:ext uri="{BB962C8B-B14F-4D97-AF65-F5344CB8AC3E}">
        <p14:creationId xmlns:p14="http://schemas.microsoft.com/office/powerpoint/2010/main" val="38625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B8AEBBE-F8B2-42CF-9895-E86A608384EB}" type="datetime1">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8856D55-EFBE-4F9B-8A5F-09D42CA22A9B}" type="datetime1">
              <a:rPr lang="en-US" smtClean="0"/>
              <a:pPr/>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1/29/2023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‹N°›</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1/29/2023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5FCBEF"/>
                </a:solidFill>
              </a:rPr>
              <a:pPr defTabSz="457200"/>
              <a:t>‹N°›</a:t>
            </a:fld>
            <a:endParaRPr lang="en-US" dirty="0">
              <a:solidFill>
                <a:srgbClr val="5FCBEF"/>
              </a:solidFill>
            </a:endParaRPr>
          </a:p>
        </p:txBody>
      </p:sp>
    </p:spTree>
    <p:extLst>
      <p:ext uri="{BB962C8B-B14F-4D97-AF65-F5344CB8AC3E}">
        <p14:creationId xmlns:p14="http://schemas.microsoft.com/office/powerpoint/2010/main" val="36823584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55576" y="692696"/>
            <a:ext cx="7632848" cy="3672408"/>
          </a:xfrm>
        </p:spPr>
        <p:txBody>
          <a:bodyPr>
            <a:noAutofit/>
          </a:bodyPr>
          <a:lstStyle/>
          <a:p>
            <a:r>
              <a:rPr lang="fr-FR" sz="2800" dirty="0"/>
              <a:t>24 février 2023, journée régionale des aumôneries</a:t>
            </a:r>
          </a:p>
          <a:p>
            <a:pPr>
              <a:spcBef>
                <a:spcPts val="0"/>
              </a:spcBef>
            </a:pPr>
            <a:endParaRPr lang="fr-FR" sz="2800" b="1" dirty="0"/>
          </a:p>
          <a:p>
            <a:pPr>
              <a:spcBef>
                <a:spcPts val="0"/>
              </a:spcBef>
            </a:pPr>
            <a:r>
              <a:rPr lang="fr-FR" sz="2800" b="1" dirty="0"/>
              <a:t>« Faire vivre le projet d’aumônerie ensemble »                  </a:t>
            </a:r>
          </a:p>
          <a:p>
            <a:pPr>
              <a:spcBef>
                <a:spcPts val="0"/>
              </a:spcBef>
            </a:pPr>
            <a:endParaRPr lang="fr-FR" sz="2800" dirty="0"/>
          </a:p>
          <a:p>
            <a:pPr>
              <a:spcBef>
                <a:spcPts val="0"/>
              </a:spcBef>
            </a:pPr>
            <a:r>
              <a:rPr lang="fr-FR" sz="2800" dirty="0"/>
              <a:t>Une mission qui concerne les églises  à mi chemin entre partenariat, respect, fraternité, chemin qui donne la priorité aux patients visités, </a:t>
            </a:r>
          </a:p>
          <a:p>
            <a:r>
              <a:rPr lang="fr-FR" sz="2800" dirty="0"/>
              <a:t>BIENVENUE  !</a:t>
            </a:r>
          </a:p>
        </p:txBody>
      </p:sp>
      <p:sp>
        <p:nvSpPr>
          <p:cNvPr id="4" name="AutoShape 2" descr="file:///C:/Users/protest-rms/Desktop/Journ%C3%A9e%2024%20f%C3%A9vrier/concept-teamwork-partnership-260nw-1725278293.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file:///C:/Users/protest-rms/Desktop/Journ%C3%A9e%2024%20f%C3%A9vrier/concept-teamwork-partnership-260nw-1725278293.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6133" b="6984"/>
          <a:stretch/>
        </p:blipFill>
        <p:spPr bwMode="auto">
          <a:xfrm>
            <a:off x="141661" y="4365104"/>
            <a:ext cx="3597701" cy="19858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èche droite 5"/>
          <p:cNvSpPr/>
          <p:nvPr/>
        </p:nvSpPr>
        <p:spPr>
          <a:xfrm>
            <a:off x="3635896" y="5356704"/>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30" name="Picture 6" descr="C:\Users\protest-rms\Desktop\soins-pal-1024-d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7121" y="4430237"/>
            <a:ext cx="4335359" cy="190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If I Needed You">
            <a:hlinkClick r:id="" action="ppaction://media"/>
            <a:extLst>
              <a:ext uri="{FF2B5EF4-FFF2-40B4-BE49-F238E27FC236}">
                <a16:creationId xmlns:a16="http://schemas.microsoft.com/office/drawing/2014/main" id="{CFA450EC-DDD5-F2EA-53E7-410E426A19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7801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6" presetClass="entr" presetSubtype="21"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1000"/>
                                        <p:tgtEl>
                                          <p:spTgt spid="3">
                                            <p:txEl>
                                              <p:pRg st="0" end="0"/>
                                            </p:txEl>
                                          </p:spTgt>
                                        </p:tgtEl>
                                      </p:cBhvr>
                                    </p:animEffect>
                                  </p:childTnLst>
                                </p:cTn>
                              </p:par>
                            </p:childTnLst>
                          </p:cTn>
                        </p:par>
                        <p:par>
                          <p:cTn id="11" fill="hold">
                            <p:stCondLst>
                              <p:cond delay="1500"/>
                            </p:stCondLst>
                            <p:childTnLst>
                              <p:par>
                                <p:cTn id="12" presetID="16" presetClass="entr" presetSubtype="21" fill="hold" grpId="0" nodeType="after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1000"/>
                                        <p:tgtEl>
                                          <p:spTgt spid="3">
                                            <p:txEl>
                                              <p:pRg st="2" end="2"/>
                                            </p:txEl>
                                          </p:spTgt>
                                        </p:tgtEl>
                                      </p:cBhvr>
                                    </p:animEffect>
                                  </p:childTnLst>
                                </p:cTn>
                              </p:par>
                            </p:childTnLst>
                          </p:cTn>
                        </p:par>
                        <p:par>
                          <p:cTn id="15" fill="hold">
                            <p:stCondLst>
                              <p:cond delay="3000"/>
                            </p:stCondLst>
                            <p:childTnLst>
                              <p:par>
                                <p:cTn id="16" presetID="16" presetClass="entr" presetSubtype="21" fill="hold" grpId="0" nodeType="afterEffect">
                                  <p:stCondLst>
                                    <p:cond delay="50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1000"/>
                                        <p:tgtEl>
                                          <p:spTgt spid="3">
                                            <p:txEl>
                                              <p:pRg st="4" end="4"/>
                                            </p:txEl>
                                          </p:spTgt>
                                        </p:tgtEl>
                                      </p:cBhvr>
                                    </p:animEffect>
                                  </p:childTnLst>
                                </p:cTn>
                              </p:par>
                            </p:childTnLst>
                          </p:cTn>
                        </p:par>
                        <p:par>
                          <p:cTn id="19" fill="hold">
                            <p:stCondLst>
                              <p:cond delay="4500"/>
                            </p:stCondLst>
                            <p:childTnLst>
                              <p:par>
                                <p:cTn id="20" presetID="16" presetClass="entr" presetSubtype="21" fill="hold" grpId="0"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1000"/>
                                        <p:tgtEl>
                                          <p:spTgt spid="3">
                                            <p:txEl>
                                              <p:pRg st="5" end="5"/>
                                            </p:txEl>
                                          </p:spTgt>
                                        </p:tgtEl>
                                      </p:cBhvr>
                                    </p:animEffect>
                                  </p:childTnLst>
                                </p:cTn>
                              </p:par>
                            </p:childTnLst>
                          </p:cTn>
                        </p:par>
                        <p:par>
                          <p:cTn id="23" fill="hold">
                            <p:stCondLst>
                              <p:cond delay="6000"/>
                            </p:stCondLst>
                            <p:childTnLst>
                              <p:par>
                                <p:cTn id="24" presetID="16" presetClass="entr" presetSubtype="21" fill="hold" nodeType="after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barn(inVertical)">
                                      <p:cBhvr>
                                        <p:cTn id="26" dur="1000"/>
                                        <p:tgtEl>
                                          <p:spTgt spid="1029"/>
                                        </p:tgtEl>
                                      </p:cBhvr>
                                    </p:animEffect>
                                  </p:childTnLst>
                                </p:cTn>
                              </p:par>
                            </p:childTnLst>
                          </p:cTn>
                        </p:par>
                        <p:par>
                          <p:cTn id="27" fill="hold">
                            <p:stCondLst>
                              <p:cond delay="70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500"/>
                                        <p:tgtEl>
                                          <p:spTgt spid="6"/>
                                        </p:tgtEl>
                                      </p:cBhvr>
                                    </p:animEffect>
                                    <p:anim calcmode="lin" valueType="num">
                                      <p:cBhvr>
                                        <p:cTn id="31" dur="1500" fill="hold"/>
                                        <p:tgtEl>
                                          <p:spTgt spid="6"/>
                                        </p:tgtEl>
                                        <p:attrNameLst>
                                          <p:attrName>ppt_x</p:attrName>
                                        </p:attrNameLst>
                                      </p:cBhvr>
                                      <p:tavLst>
                                        <p:tav tm="0">
                                          <p:val>
                                            <p:strVal val="#ppt_x"/>
                                          </p:val>
                                        </p:tav>
                                        <p:tav tm="100000">
                                          <p:val>
                                            <p:strVal val="#ppt_x"/>
                                          </p:val>
                                        </p:tav>
                                      </p:tavLst>
                                    </p:anim>
                                    <p:anim calcmode="lin" valueType="num">
                                      <p:cBhvr>
                                        <p:cTn id="32" dur="15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8500"/>
                            </p:stCondLst>
                            <p:childTnLst>
                              <p:par>
                                <p:cTn id="34" presetID="16" presetClass="entr" presetSubtype="21" fill="hold" nodeType="after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1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8"/>
                </p:tgtEl>
              </p:cMediaNode>
            </p:audio>
          </p:childTnLst>
        </p:cTn>
      </p:par>
    </p:tnLst>
    <p:bldLst>
      <p:bldP spid="3" grpId="0" build="p"/>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60648"/>
            <a:ext cx="7772400" cy="627980"/>
          </a:xfrm>
        </p:spPr>
        <p:txBody>
          <a:bodyPr>
            <a:normAutofit fontScale="90000"/>
          </a:bodyPr>
          <a:lstStyle/>
          <a:p>
            <a:r>
              <a:rPr lang="fr-FR" dirty="0"/>
              <a:t>Trouver les intrus </a:t>
            </a:r>
          </a:p>
        </p:txBody>
      </p:sp>
      <p:pic>
        <p:nvPicPr>
          <p:cNvPr id="4" name="Image 3">
            <a:extLst>
              <a:ext uri="{FF2B5EF4-FFF2-40B4-BE49-F238E27FC236}">
                <a16:creationId xmlns:a16="http://schemas.microsoft.com/office/drawing/2014/main" id="{48E30510-A9C5-F6BE-49EB-5391AAE87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3049" b="16075"/>
          <a:stretch/>
        </p:blipFill>
        <p:spPr>
          <a:xfrm>
            <a:off x="655717" y="4097163"/>
            <a:ext cx="1949194" cy="1525456"/>
          </a:xfrm>
          <a:prstGeom prst="rect">
            <a:avLst/>
          </a:prstGeom>
          <a:ln>
            <a:noFill/>
          </a:ln>
          <a:effectLst>
            <a:softEdge rad="112500"/>
          </a:effectLst>
        </p:spPr>
      </p:pic>
      <p:sp>
        <p:nvSpPr>
          <p:cNvPr id="3" name="Sous-titre 2"/>
          <p:cNvSpPr>
            <a:spLocks noGrp="1"/>
          </p:cNvSpPr>
          <p:nvPr>
            <p:ph type="subTitle" idx="1"/>
          </p:nvPr>
        </p:nvSpPr>
        <p:spPr/>
        <p:txBody>
          <a:bodyPr/>
          <a:lstStyle/>
          <a:p>
            <a:endParaRPr lang="fr-FR"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572" y="5701371"/>
            <a:ext cx="1721768" cy="105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protest-rms\Desktop\illustrations 2020\ILLU. W Equipe\360_F_193973844_HdQgptygaeGN5mOk3xVUvx6xaj5oaY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8261" y="722227"/>
            <a:ext cx="2901520" cy="1647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C:\Users\protest-rms\Desktop\illustrations 2020\photos pour shot out\ep1-accueil-img-accueil-4.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86" r="18919"/>
          <a:stretch/>
        </p:blipFill>
        <p:spPr bwMode="auto">
          <a:xfrm>
            <a:off x="6608984" y="548988"/>
            <a:ext cx="1913686" cy="2064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9" name="Picture 5" descr="C:\Users\protest-rms\Desktop\illustrations 2020\1.20.20_Reflections-1024x68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379" y="764704"/>
            <a:ext cx="2591023" cy="172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C:\Users\protest-rms\Desktop\illustrations 2020\25073165_1589728634445451_1681264043576493243_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844" y="4678063"/>
            <a:ext cx="2879652" cy="1919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1" name="Picture 7" descr="C:\Users\protest-rms\Desktop\illustrations 2020\black-and-white-elderly-grayscale-126600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7795" y="2290490"/>
            <a:ext cx="2881267" cy="1646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3" name="Picture 9" descr="C:\Users\protest-rms\Desktop\illustrations 2020\dessin-de-ligne-en-equipe-dessin-d-illustration-vectorielle-2c039p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6998" b="20406"/>
          <a:stretch/>
        </p:blipFill>
        <p:spPr bwMode="auto">
          <a:xfrm>
            <a:off x="3030921" y="3789040"/>
            <a:ext cx="2872560" cy="1473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104" y="2492895"/>
            <a:ext cx="2458512" cy="16464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8387" y="2613525"/>
            <a:ext cx="2213428" cy="2054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8FC42A79-474D-AF28-E56A-7CC7E9448F01}"/>
              </a:ext>
            </a:extLst>
          </p:cNvPr>
          <p:cNvPicPr>
            <a:picLocks noChangeAspect="1"/>
          </p:cNvPicPr>
          <p:nvPr/>
        </p:nvPicPr>
        <p:blipFill>
          <a:blip r:embed="rId13"/>
          <a:stretch>
            <a:fillRect/>
          </a:stretch>
        </p:blipFill>
        <p:spPr>
          <a:xfrm>
            <a:off x="3203848" y="5202440"/>
            <a:ext cx="2578961" cy="1709964"/>
          </a:xfrm>
          <a:prstGeom prst="rect">
            <a:avLst/>
          </a:prstGeom>
          <a:ln>
            <a:noFill/>
          </a:ln>
          <a:effectLst>
            <a:softEdge rad="112500"/>
          </a:effectLst>
        </p:spPr>
      </p:pic>
    </p:spTree>
    <p:extLst>
      <p:ext uri="{BB962C8B-B14F-4D97-AF65-F5344CB8AC3E}">
        <p14:creationId xmlns:p14="http://schemas.microsoft.com/office/powerpoint/2010/main" val="99184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750"/>
                                  </p:stCondLst>
                                  <p:childTnLst>
                                    <p:set>
                                      <p:cBhvr>
                                        <p:cTn id="6" dur="1" fill="hold">
                                          <p:stCondLst>
                                            <p:cond delay="0"/>
                                          </p:stCondLst>
                                        </p:cTn>
                                        <p:tgtEl>
                                          <p:spTgt spid="6149"/>
                                        </p:tgtEl>
                                        <p:attrNameLst>
                                          <p:attrName>style.visibility</p:attrName>
                                        </p:attrNameLst>
                                      </p:cBhvr>
                                      <p:to>
                                        <p:strVal val="visible"/>
                                      </p:to>
                                    </p:set>
                                    <p:animEffect transition="in" filter="barn(inVertical)">
                                      <p:cBhvr>
                                        <p:cTn id="7" dur="1250"/>
                                        <p:tgtEl>
                                          <p:spTgt spid="6149"/>
                                        </p:tgtEl>
                                      </p:cBhvr>
                                    </p:animEffect>
                                  </p:childTnLst>
                                </p:cTn>
                              </p:par>
                            </p:childTnLst>
                          </p:cTn>
                        </p:par>
                        <p:par>
                          <p:cTn id="8" fill="hold">
                            <p:stCondLst>
                              <p:cond delay="2000"/>
                            </p:stCondLst>
                            <p:childTnLst>
                              <p:par>
                                <p:cTn id="9" presetID="21" presetClass="entr" presetSubtype="1" fill="hold" nodeType="afterEffect">
                                  <p:stCondLst>
                                    <p:cond delay="1000"/>
                                  </p:stCondLst>
                                  <p:childTnLst>
                                    <p:set>
                                      <p:cBhvr>
                                        <p:cTn id="10" dur="1" fill="hold">
                                          <p:stCondLst>
                                            <p:cond delay="0"/>
                                          </p:stCondLst>
                                        </p:cTn>
                                        <p:tgtEl>
                                          <p:spTgt spid="6147"/>
                                        </p:tgtEl>
                                        <p:attrNameLst>
                                          <p:attrName>style.visibility</p:attrName>
                                        </p:attrNameLst>
                                      </p:cBhvr>
                                      <p:to>
                                        <p:strVal val="visible"/>
                                      </p:to>
                                    </p:set>
                                    <p:animEffect transition="in" filter="wheel(1)">
                                      <p:cBhvr>
                                        <p:cTn id="11" dur="1500"/>
                                        <p:tgtEl>
                                          <p:spTgt spid="6147"/>
                                        </p:tgtEl>
                                      </p:cBhvr>
                                    </p:animEffect>
                                  </p:childTnLst>
                                </p:cTn>
                              </p:par>
                            </p:childTnLst>
                          </p:cTn>
                        </p:par>
                        <p:par>
                          <p:cTn id="12" fill="hold">
                            <p:stCondLst>
                              <p:cond delay="4500"/>
                            </p:stCondLst>
                            <p:childTnLst>
                              <p:par>
                                <p:cTn id="13" presetID="42" presetClass="entr" presetSubtype="0" fill="hold" nodeType="after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500"/>
                                        <p:tgtEl>
                                          <p:spTgt spid="6148"/>
                                        </p:tgtEl>
                                      </p:cBhvr>
                                    </p:animEffect>
                                    <p:anim calcmode="lin" valueType="num">
                                      <p:cBhvr>
                                        <p:cTn id="16" dur="1500" fill="hold"/>
                                        <p:tgtEl>
                                          <p:spTgt spid="6148"/>
                                        </p:tgtEl>
                                        <p:attrNameLst>
                                          <p:attrName>ppt_x</p:attrName>
                                        </p:attrNameLst>
                                      </p:cBhvr>
                                      <p:tavLst>
                                        <p:tav tm="0">
                                          <p:val>
                                            <p:strVal val="#ppt_x"/>
                                          </p:val>
                                        </p:tav>
                                        <p:tav tm="100000">
                                          <p:val>
                                            <p:strVal val="#ppt_x"/>
                                          </p:val>
                                        </p:tav>
                                      </p:tavLst>
                                    </p:anim>
                                    <p:anim calcmode="lin" valueType="num">
                                      <p:cBhvr>
                                        <p:cTn id="17" dur="1500" fill="hold"/>
                                        <p:tgtEl>
                                          <p:spTgt spid="6148"/>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8" presetClass="emph" presetSubtype="0" fill="hold" nodeType="afterEffect">
                                  <p:stCondLst>
                                    <p:cond delay="750"/>
                                  </p:stCondLst>
                                  <p:childTnLst>
                                    <p:animRot by="21600000">
                                      <p:cBhvr>
                                        <p:cTn id="20" dur="1500" fill="hold"/>
                                        <p:tgtEl>
                                          <p:spTgt spid="6155"/>
                                        </p:tgtEl>
                                        <p:attrNameLst>
                                          <p:attrName>r</p:attrName>
                                        </p:attrNameLst>
                                      </p:cBhvr>
                                    </p:animRot>
                                  </p:childTnLst>
                                </p:cTn>
                              </p:par>
                            </p:childTnLst>
                          </p:cTn>
                        </p:par>
                        <p:par>
                          <p:cTn id="21" fill="hold">
                            <p:stCondLst>
                              <p:cond delay="8250"/>
                            </p:stCondLst>
                            <p:childTnLst>
                              <p:par>
                                <p:cTn id="22" presetID="26" presetClass="entr" presetSubtype="0" fill="hold" nodeType="afterEffect">
                                  <p:stCondLst>
                                    <p:cond delay="0"/>
                                  </p:stCondLst>
                                  <p:childTnLst>
                                    <p:set>
                                      <p:cBhvr>
                                        <p:cTn id="23" dur="1" fill="hold">
                                          <p:stCondLst>
                                            <p:cond delay="0"/>
                                          </p:stCondLst>
                                        </p:cTn>
                                        <p:tgtEl>
                                          <p:spTgt spid="6151"/>
                                        </p:tgtEl>
                                        <p:attrNameLst>
                                          <p:attrName>style.visibility</p:attrName>
                                        </p:attrNameLst>
                                      </p:cBhvr>
                                      <p:to>
                                        <p:strVal val="visible"/>
                                      </p:to>
                                    </p:set>
                                    <p:animEffect transition="in" filter="wipe(down)">
                                      <p:cBhvr>
                                        <p:cTn id="24" dur="507">
                                          <p:stCondLst>
                                            <p:cond delay="0"/>
                                          </p:stCondLst>
                                        </p:cTn>
                                        <p:tgtEl>
                                          <p:spTgt spid="6151"/>
                                        </p:tgtEl>
                                      </p:cBhvr>
                                    </p:animEffect>
                                    <p:anim calcmode="lin" valueType="num">
                                      <p:cBhvr>
                                        <p:cTn id="25" dur="1594" tmFilter="0,0; 0.14,0.36; 0.43,0.73; 0.71,0.91; 1.0,1.0">
                                          <p:stCondLst>
                                            <p:cond delay="0"/>
                                          </p:stCondLst>
                                        </p:cTn>
                                        <p:tgtEl>
                                          <p:spTgt spid="6151"/>
                                        </p:tgtEl>
                                        <p:attrNameLst>
                                          <p:attrName>ppt_x</p:attrName>
                                        </p:attrNameLst>
                                      </p:cBhvr>
                                      <p:tavLst>
                                        <p:tav tm="0">
                                          <p:val>
                                            <p:strVal val="#ppt_x-0.25"/>
                                          </p:val>
                                        </p:tav>
                                        <p:tav tm="100000">
                                          <p:val>
                                            <p:strVal val="#ppt_x"/>
                                          </p:val>
                                        </p:tav>
                                      </p:tavLst>
                                    </p:anim>
                                    <p:anim calcmode="lin" valueType="num">
                                      <p:cBhvr>
                                        <p:cTn id="26" dur="581" tmFilter="0.0,0.0; 0.25,0.07; 0.50,0.2; 0.75,0.467; 1.0,1.0">
                                          <p:stCondLst>
                                            <p:cond delay="0"/>
                                          </p:stCondLst>
                                        </p:cTn>
                                        <p:tgtEl>
                                          <p:spTgt spid="6151"/>
                                        </p:tgtEl>
                                        <p:attrNameLst>
                                          <p:attrName>ppt_y</p:attrName>
                                        </p:attrNameLst>
                                      </p:cBhvr>
                                      <p:tavLst>
                                        <p:tav tm="0" fmla="#ppt_y-sin(pi*$)/3">
                                          <p:val>
                                            <p:fltVal val="0.5"/>
                                          </p:val>
                                        </p:tav>
                                        <p:tav tm="100000">
                                          <p:val>
                                            <p:fltVal val="1"/>
                                          </p:val>
                                        </p:tav>
                                      </p:tavLst>
                                    </p:anim>
                                    <p:anim calcmode="lin" valueType="num">
                                      <p:cBhvr>
                                        <p:cTn id="27" dur="581" tmFilter="0, 0; 0.125,0.2665; 0.25,0.4; 0.375,0.465; 0.5,0.5;  0.625,0.535; 0.75,0.6; 0.875,0.7335; 1,1">
                                          <p:stCondLst>
                                            <p:cond delay="581"/>
                                          </p:stCondLst>
                                        </p:cTn>
                                        <p:tgtEl>
                                          <p:spTgt spid="6151"/>
                                        </p:tgtEl>
                                        <p:attrNameLst>
                                          <p:attrName>ppt_y</p:attrName>
                                        </p:attrNameLst>
                                      </p:cBhvr>
                                      <p:tavLst>
                                        <p:tav tm="0" fmla="#ppt_y-sin(pi*$)/9">
                                          <p:val>
                                            <p:fltVal val="0"/>
                                          </p:val>
                                        </p:tav>
                                        <p:tav tm="100000">
                                          <p:val>
                                            <p:fltVal val="1"/>
                                          </p:val>
                                        </p:tav>
                                      </p:tavLst>
                                    </p:anim>
                                    <p:anim calcmode="lin" valueType="num">
                                      <p:cBhvr>
                                        <p:cTn id="28" dur="290" tmFilter="0, 0; 0.125,0.2665; 0.25,0.4; 0.375,0.465; 0.5,0.5;  0.625,0.535; 0.75,0.6; 0.875,0.7335; 1,1">
                                          <p:stCondLst>
                                            <p:cond delay="1159"/>
                                          </p:stCondLst>
                                        </p:cTn>
                                        <p:tgtEl>
                                          <p:spTgt spid="6151"/>
                                        </p:tgtEl>
                                        <p:attrNameLst>
                                          <p:attrName>ppt_y</p:attrName>
                                        </p:attrNameLst>
                                      </p:cBhvr>
                                      <p:tavLst>
                                        <p:tav tm="0" fmla="#ppt_y-sin(pi*$)/27">
                                          <p:val>
                                            <p:fltVal val="0"/>
                                          </p:val>
                                        </p:tav>
                                        <p:tav tm="100000">
                                          <p:val>
                                            <p:fltVal val="1"/>
                                          </p:val>
                                        </p:tav>
                                      </p:tavLst>
                                    </p:anim>
                                    <p:anim calcmode="lin" valueType="num">
                                      <p:cBhvr>
                                        <p:cTn id="29" dur="144" tmFilter="0, 0; 0.125,0.2665; 0.25,0.4; 0.375,0.465; 0.5,0.5;  0.625,0.535; 0.75,0.6; 0.875,0.7335; 1,1">
                                          <p:stCondLst>
                                            <p:cond delay="1449"/>
                                          </p:stCondLst>
                                        </p:cTn>
                                        <p:tgtEl>
                                          <p:spTgt spid="6151"/>
                                        </p:tgtEl>
                                        <p:attrNameLst>
                                          <p:attrName>ppt_y</p:attrName>
                                        </p:attrNameLst>
                                      </p:cBhvr>
                                      <p:tavLst>
                                        <p:tav tm="0" fmla="#ppt_y-sin(pi*$)/81">
                                          <p:val>
                                            <p:fltVal val="0"/>
                                          </p:val>
                                        </p:tav>
                                        <p:tav tm="100000">
                                          <p:val>
                                            <p:fltVal val="1"/>
                                          </p:val>
                                        </p:tav>
                                      </p:tavLst>
                                    </p:anim>
                                    <p:animScale>
                                      <p:cBhvr>
                                        <p:cTn id="30" dur="23">
                                          <p:stCondLst>
                                            <p:cond delay="569"/>
                                          </p:stCondLst>
                                        </p:cTn>
                                        <p:tgtEl>
                                          <p:spTgt spid="6151"/>
                                        </p:tgtEl>
                                      </p:cBhvr>
                                      <p:to x="100000" y="60000"/>
                                    </p:animScale>
                                    <p:animScale>
                                      <p:cBhvr>
                                        <p:cTn id="31" dur="145" decel="50000">
                                          <p:stCondLst>
                                            <p:cond delay="592"/>
                                          </p:stCondLst>
                                        </p:cTn>
                                        <p:tgtEl>
                                          <p:spTgt spid="6151"/>
                                        </p:tgtEl>
                                      </p:cBhvr>
                                      <p:to x="100000" y="100000"/>
                                    </p:animScale>
                                    <p:animScale>
                                      <p:cBhvr>
                                        <p:cTn id="32" dur="23">
                                          <p:stCondLst>
                                            <p:cond delay="1148"/>
                                          </p:stCondLst>
                                        </p:cTn>
                                        <p:tgtEl>
                                          <p:spTgt spid="6151"/>
                                        </p:tgtEl>
                                      </p:cBhvr>
                                      <p:to x="100000" y="80000"/>
                                    </p:animScale>
                                    <p:animScale>
                                      <p:cBhvr>
                                        <p:cTn id="33" dur="145" decel="50000">
                                          <p:stCondLst>
                                            <p:cond delay="1171"/>
                                          </p:stCondLst>
                                        </p:cTn>
                                        <p:tgtEl>
                                          <p:spTgt spid="6151"/>
                                        </p:tgtEl>
                                      </p:cBhvr>
                                      <p:to x="100000" y="100000"/>
                                    </p:animScale>
                                    <p:animScale>
                                      <p:cBhvr>
                                        <p:cTn id="34" dur="23">
                                          <p:stCondLst>
                                            <p:cond delay="1437"/>
                                          </p:stCondLst>
                                        </p:cTn>
                                        <p:tgtEl>
                                          <p:spTgt spid="6151"/>
                                        </p:tgtEl>
                                      </p:cBhvr>
                                      <p:to x="100000" y="90000"/>
                                    </p:animScale>
                                    <p:animScale>
                                      <p:cBhvr>
                                        <p:cTn id="35" dur="145" decel="50000">
                                          <p:stCondLst>
                                            <p:cond delay="1459"/>
                                          </p:stCondLst>
                                        </p:cTn>
                                        <p:tgtEl>
                                          <p:spTgt spid="6151"/>
                                        </p:tgtEl>
                                      </p:cBhvr>
                                      <p:to x="100000" y="100000"/>
                                    </p:animScale>
                                    <p:animScale>
                                      <p:cBhvr>
                                        <p:cTn id="36" dur="23">
                                          <p:stCondLst>
                                            <p:cond delay="1582"/>
                                          </p:stCondLst>
                                        </p:cTn>
                                        <p:tgtEl>
                                          <p:spTgt spid="6151"/>
                                        </p:tgtEl>
                                      </p:cBhvr>
                                      <p:to x="100000" y="95000"/>
                                    </p:animScale>
                                    <p:animScale>
                                      <p:cBhvr>
                                        <p:cTn id="37" dur="145" decel="50000">
                                          <p:stCondLst>
                                            <p:cond delay="1605"/>
                                          </p:stCondLst>
                                        </p:cTn>
                                        <p:tgtEl>
                                          <p:spTgt spid="6151"/>
                                        </p:tgtEl>
                                      </p:cBhvr>
                                      <p:to x="100000" y="100000"/>
                                    </p:animScale>
                                  </p:childTnLst>
                                </p:cTn>
                              </p:par>
                            </p:childTnLst>
                          </p:cTn>
                        </p:par>
                        <p:par>
                          <p:cTn id="38" fill="hold">
                            <p:stCondLst>
                              <p:cond delay="10000"/>
                            </p:stCondLst>
                            <p:childTnLst>
                              <p:par>
                                <p:cTn id="39" presetID="21" presetClass="entr" presetSubtype="1" fill="hold" nodeType="afterEffect">
                                  <p:stCondLst>
                                    <p:cond delay="0"/>
                                  </p:stCondLst>
                                  <p:childTnLst>
                                    <p:set>
                                      <p:cBhvr>
                                        <p:cTn id="40" dur="1" fill="hold">
                                          <p:stCondLst>
                                            <p:cond delay="0"/>
                                          </p:stCondLst>
                                        </p:cTn>
                                        <p:tgtEl>
                                          <p:spTgt spid="6157"/>
                                        </p:tgtEl>
                                        <p:attrNameLst>
                                          <p:attrName>style.visibility</p:attrName>
                                        </p:attrNameLst>
                                      </p:cBhvr>
                                      <p:to>
                                        <p:strVal val="visible"/>
                                      </p:to>
                                    </p:set>
                                    <p:animEffect transition="in" filter="wheel(1)">
                                      <p:cBhvr>
                                        <p:cTn id="41" dur="1500"/>
                                        <p:tgtEl>
                                          <p:spTgt spid="6157"/>
                                        </p:tgtEl>
                                      </p:cBhvr>
                                    </p:animEffect>
                                  </p:childTnLst>
                                </p:cTn>
                              </p:par>
                            </p:childTnLst>
                          </p:cTn>
                        </p:par>
                        <p:par>
                          <p:cTn id="42" fill="hold">
                            <p:stCondLst>
                              <p:cond delay="11500"/>
                            </p:stCondLst>
                            <p:childTnLst>
                              <p:par>
                                <p:cTn id="43" presetID="22" presetClass="entr" presetSubtype="4"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1500"/>
                                        <p:tgtEl>
                                          <p:spTgt spid="4"/>
                                        </p:tgtEl>
                                      </p:cBhvr>
                                    </p:animEffect>
                                  </p:childTnLst>
                                </p:cTn>
                              </p:par>
                            </p:childTnLst>
                          </p:cTn>
                        </p:par>
                        <p:par>
                          <p:cTn id="46" fill="hold">
                            <p:stCondLst>
                              <p:cond delay="13000"/>
                            </p:stCondLst>
                            <p:childTnLst>
                              <p:par>
                                <p:cTn id="47" presetID="6" presetClass="entr" presetSubtype="16" fill="hold" nodeType="afterEffect">
                                  <p:stCondLst>
                                    <p:cond delay="0"/>
                                  </p:stCondLst>
                                  <p:childTnLst>
                                    <p:set>
                                      <p:cBhvr>
                                        <p:cTn id="48" dur="1" fill="hold">
                                          <p:stCondLst>
                                            <p:cond delay="0"/>
                                          </p:stCondLst>
                                        </p:cTn>
                                        <p:tgtEl>
                                          <p:spTgt spid="6153"/>
                                        </p:tgtEl>
                                        <p:attrNameLst>
                                          <p:attrName>style.visibility</p:attrName>
                                        </p:attrNameLst>
                                      </p:cBhvr>
                                      <p:to>
                                        <p:strVal val="visible"/>
                                      </p:to>
                                    </p:set>
                                    <p:animEffect transition="in" filter="circle(in)">
                                      <p:cBhvr>
                                        <p:cTn id="49" dur="1500"/>
                                        <p:tgtEl>
                                          <p:spTgt spid="6153"/>
                                        </p:tgtEl>
                                      </p:cBhvr>
                                    </p:animEffect>
                                  </p:childTnLst>
                                </p:cTn>
                              </p:par>
                            </p:childTnLst>
                          </p:cTn>
                        </p:par>
                        <p:par>
                          <p:cTn id="50" fill="hold">
                            <p:stCondLst>
                              <p:cond delay="14500"/>
                            </p:stCondLst>
                            <p:childTnLst>
                              <p:par>
                                <p:cTn id="51" presetID="31" presetClass="entr" presetSubtype="0" fill="hold" nodeType="afterEffect">
                                  <p:stCondLst>
                                    <p:cond delay="0"/>
                                  </p:stCondLst>
                                  <p:childTnLst>
                                    <p:set>
                                      <p:cBhvr>
                                        <p:cTn id="52" dur="1" fill="hold">
                                          <p:stCondLst>
                                            <p:cond delay="0"/>
                                          </p:stCondLst>
                                        </p:cTn>
                                        <p:tgtEl>
                                          <p:spTgt spid="6146"/>
                                        </p:tgtEl>
                                        <p:attrNameLst>
                                          <p:attrName>style.visibility</p:attrName>
                                        </p:attrNameLst>
                                      </p:cBhvr>
                                      <p:to>
                                        <p:strVal val="visible"/>
                                      </p:to>
                                    </p:set>
                                    <p:anim calcmode="lin" valueType="num">
                                      <p:cBhvr>
                                        <p:cTn id="53" dur="1500" fill="hold"/>
                                        <p:tgtEl>
                                          <p:spTgt spid="6146"/>
                                        </p:tgtEl>
                                        <p:attrNameLst>
                                          <p:attrName>ppt_w</p:attrName>
                                        </p:attrNameLst>
                                      </p:cBhvr>
                                      <p:tavLst>
                                        <p:tav tm="0">
                                          <p:val>
                                            <p:fltVal val="0"/>
                                          </p:val>
                                        </p:tav>
                                        <p:tav tm="100000">
                                          <p:val>
                                            <p:strVal val="#ppt_w"/>
                                          </p:val>
                                        </p:tav>
                                      </p:tavLst>
                                    </p:anim>
                                    <p:anim calcmode="lin" valueType="num">
                                      <p:cBhvr>
                                        <p:cTn id="54" dur="1500" fill="hold"/>
                                        <p:tgtEl>
                                          <p:spTgt spid="6146"/>
                                        </p:tgtEl>
                                        <p:attrNameLst>
                                          <p:attrName>ppt_h</p:attrName>
                                        </p:attrNameLst>
                                      </p:cBhvr>
                                      <p:tavLst>
                                        <p:tav tm="0">
                                          <p:val>
                                            <p:fltVal val="0"/>
                                          </p:val>
                                        </p:tav>
                                        <p:tav tm="100000">
                                          <p:val>
                                            <p:strVal val="#ppt_h"/>
                                          </p:val>
                                        </p:tav>
                                      </p:tavLst>
                                    </p:anim>
                                    <p:anim calcmode="lin" valueType="num">
                                      <p:cBhvr>
                                        <p:cTn id="55" dur="1500" fill="hold"/>
                                        <p:tgtEl>
                                          <p:spTgt spid="6146"/>
                                        </p:tgtEl>
                                        <p:attrNameLst>
                                          <p:attrName>style.rotation</p:attrName>
                                        </p:attrNameLst>
                                      </p:cBhvr>
                                      <p:tavLst>
                                        <p:tav tm="0">
                                          <p:val>
                                            <p:fltVal val="90"/>
                                          </p:val>
                                        </p:tav>
                                        <p:tav tm="100000">
                                          <p:val>
                                            <p:fltVal val="0"/>
                                          </p:val>
                                        </p:tav>
                                      </p:tavLst>
                                    </p:anim>
                                    <p:animEffect transition="in" filter="fade">
                                      <p:cBhvr>
                                        <p:cTn id="56" dur="1500"/>
                                        <p:tgtEl>
                                          <p:spTgt spid="6146"/>
                                        </p:tgtEl>
                                      </p:cBhvr>
                                    </p:animEffect>
                                  </p:childTnLst>
                                </p:cTn>
                              </p:par>
                            </p:childTnLst>
                          </p:cTn>
                        </p:par>
                        <p:par>
                          <p:cTn id="57" fill="hold">
                            <p:stCondLst>
                              <p:cond delay="16000"/>
                            </p:stCondLst>
                            <p:childTnLst>
                              <p:par>
                                <p:cTn id="58" presetID="26" presetClass="entr" presetSubtype="0"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435">
                                          <p:stCondLst>
                                            <p:cond delay="0"/>
                                          </p:stCondLst>
                                        </p:cTn>
                                        <p:tgtEl>
                                          <p:spTgt spid="5"/>
                                        </p:tgtEl>
                                      </p:cBhvr>
                                    </p:animEffect>
                                    <p:anim calcmode="lin" valueType="num">
                                      <p:cBhvr>
                                        <p:cTn id="61"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2"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3"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64"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65"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66" dur="20">
                                          <p:stCondLst>
                                            <p:cond delay="487"/>
                                          </p:stCondLst>
                                        </p:cTn>
                                        <p:tgtEl>
                                          <p:spTgt spid="5"/>
                                        </p:tgtEl>
                                      </p:cBhvr>
                                      <p:to x="100000" y="60000"/>
                                    </p:animScale>
                                    <p:animScale>
                                      <p:cBhvr>
                                        <p:cTn id="67" dur="124" decel="50000">
                                          <p:stCondLst>
                                            <p:cond delay="507"/>
                                          </p:stCondLst>
                                        </p:cTn>
                                        <p:tgtEl>
                                          <p:spTgt spid="5"/>
                                        </p:tgtEl>
                                      </p:cBhvr>
                                      <p:to x="100000" y="100000"/>
                                    </p:animScale>
                                    <p:animScale>
                                      <p:cBhvr>
                                        <p:cTn id="68" dur="20">
                                          <p:stCondLst>
                                            <p:cond delay="984"/>
                                          </p:stCondLst>
                                        </p:cTn>
                                        <p:tgtEl>
                                          <p:spTgt spid="5"/>
                                        </p:tgtEl>
                                      </p:cBhvr>
                                      <p:to x="100000" y="80000"/>
                                    </p:animScale>
                                    <p:animScale>
                                      <p:cBhvr>
                                        <p:cTn id="69" dur="124" decel="50000">
                                          <p:stCondLst>
                                            <p:cond delay="1004"/>
                                          </p:stCondLst>
                                        </p:cTn>
                                        <p:tgtEl>
                                          <p:spTgt spid="5"/>
                                        </p:tgtEl>
                                      </p:cBhvr>
                                      <p:to x="100000" y="100000"/>
                                    </p:animScale>
                                    <p:animScale>
                                      <p:cBhvr>
                                        <p:cTn id="70" dur="20">
                                          <p:stCondLst>
                                            <p:cond delay="1231"/>
                                          </p:stCondLst>
                                        </p:cTn>
                                        <p:tgtEl>
                                          <p:spTgt spid="5"/>
                                        </p:tgtEl>
                                      </p:cBhvr>
                                      <p:to x="100000" y="90000"/>
                                    </p:animScale>
                                    <p:animScale>
                                      <p:cBhvr>
                                        <p:cTn id="71" dur="124" decel="50000">
                                          <p:stCondLst>
                                            <p:cond delay="1251"/>
                                          </p:stCondLst>
                                        </p:cTn>
                                        <p:tgtEl>
                                          <p:spTgt spid="5"/>
                                        </p:tgtEl>
                                      </p:cBhvr>
                                      <p:to x="100000" y="100000"/>
                                    </p:animScale>
                                    <p:animScale>
                                      <p:cBhvr>
                                        <p:cTn id="72" dur="20">
                                          <p:stCondLst>
                                            <p:cond delay="1356"/>
                                          </p:stCondLst>
                                        </p:cTn>
                                        <p:tgtEl>
                                          <p:spTgt spid="5"/>
                                        </p:tgtEl>
                                      </p:cBhvr>
                                      <p:to x="100000" y="95000"/>
                                    </p:animScale>
                                    <p:animScale>
                                      <p:cBhvr>
                                        <p:cTn id="73" dur="124" decel="50000">
                                          <p:stCondLst>
                                            <p:cond delay="1376"/>
                                          </p:stCondLst>
                                        </p:cTn>
                                        <p:tgtEl>
                                          <p:spTgt spid="5"/>
                                        </p:tgtEl>
                                      </p:cBhvr>
                                      <p:to x="100000" y="100000"/>
                                    </p:animScale>
                                  </p:childTnLst>
                                </p:cTn>
                              </p:par>
                            </p:childTnLst>
                          </p:cTn>
                        </p:par>
                        <p:par>
                          <p:cTn id="74" fill="hold">
                            <p:stCondLst>
                              <p:cond delay="17500"/>
                            </p:stCondLst>
                            <p:childTnLst>
                              <p:par>
                                <p:cTn id="75" presetID="8" presetClass="emph" presetSubtype="0" fill="hold" nodeType="afterEffect">
                                  <p:stCondLst>
                                    <p:cond delay="750"/>
                                  </p:stCondLst>
                                  <p:childTnLst>
                                    <p:animRot by="21600000">
                                      <p:cBhvr>
                                        <p:cTn id="76" dur="1500" fill="hold"/>
                                        <p:tgtEl>
                                          <p:spTgt spid="61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B78FE89-14ED-B11D-EEB0-A53080939B5B}"/>
              </a:ext>
            </a:extLst>
          </p:cNvPr>
          <p:cNvSpPr txBox="1"/>
          <p:nvPr/>
        </p:nvSpPr>
        <p:spPr>
          <a:xfrm>
            <a:off x="395536" y="332656"/>
            <a:ext cx="7776864" cy="3416320"/>
          </a:xfrm>
          <a:prstGeom prst="rect">
            <a:avLst/>
          </a:prstGeom>
          <a:noFill/>
        </p:spPr>
        <p:txBody>
          <a:bodyPr wrap="square" rtlCol="0">
            <a:spAutoFit/>
          </a:bodyPr>
          <a:lstStyle/>
          <a:p>
            <a:r>
              <a:rPr lang="fr-FR" dirty="0">
                <a:solidFill>
                  <a:srgbClr val="002060"/>
                </a:solidFill>
              </a:rPr>
              <a:t>Une aumônerie </a:t>
            </a:r>
            <a:r>
              <a:rPr lang="fr-FR" b="1" dirty="0">
                <a:solidFill>
                  <a:srgbClr val="002060"/>
                </a:solidFill>
              </a:rPr>
              <a:t>résolument ouverte </a:t>
            </a:r>
            <a:r>
              <a:rPr lang="fr-FR" dirty="0">
                <a:solidFill>
                  <a:srgbClr val="002060"/>
                </a:solidFill>
              </a:rPr>
              <a:t>parce que c’est  tellement plus enrichissant. Savoir persévérer dans cet élan positif et constructif car on y est tous gagnants. Laisser de la place à la diversité et à l’implication des églises différentes, sans oublier la dimension œcuménique (quand c’est possible)</a:t>
            </a:r>
          </a:p>
          <a:p>
            <a:pPr algn="ctr"/>
            <a:r>
              <a:rPr lang="fr-FR" dirty="0">
                <a:solidFill>
                  <a:schemeClr val="accent2">
                    <a:lumMod val="50000"/>
                  </a:schemeClr>
                </a:solidFill>
              </a:rPr>
              <a:t> </a:t>
            </a:r>
          </a:p>
          <a:p>
            <a:r>
              <a:rPr lang="fr-FR" dirty="0">
                <a:solidFill>
                  <a:srgbClr val="002060"/>
                </a:solidFill>
              </a:rPr>
              <a:t>La priorité d’une équipe d’aumônerie est d’abord tournée vers les patients et résidents. Cela permet naturellement de mettre de côté  nos étiquettes puisque notre dénominateur commun est tourné vers notre prochain hospitalisé. C’est </a:t>
            </a:r>
            <a:r>
              <a:rPr lang="fr-FR" b="1" dirty="0">
                <a:solidFill>
                  <a:srgbClr val="002060"/>
                </a:solidFill>
              </a:rPr>
              <a:t>ensemble</a:t>
            </a:r>
            <a:r>
              <a:rPr lang="fr-FR" dirty="0">
                <a:solidFill>
                  <a:srgbClr val="002060"/>
                </a:solidFill>
              </a:rPr>
              <a:t> que nous souhaitons répondre simplement à l’appel de Jésus : « j’étais malade et vous êtes venu me visiter »</a:t>
            </a:r>
          </a:p>
        </p:txBody>
      </p:sp>
      <p:pic>
        <p:nvPicPr>
          <p:cNvPr id="4" name="Image 3">
            <a:extLst>
              <a:ext uri="{FF2B5EF4-FFF2-40B4-BE49-F238E27FC236}">
                <a16:creationId xmlns:a16="http://schemas.microsoft.com/office/drawing/2014/main" id="{E01A521B-E8C9-1525-D224-805537D82E25}"/>
              </a:ext>
            </a:extLst>
          </p:cNvPr>
          <p:cNvPicPr>
            <a:picLocks noChangeAspect="1"/>
          </p:cNvPicPr>
          <p:nvPr/>
        </p:nvPicPr>
        <p:blipFill>
          <a:blip r:embed="rId2"/>
          <a:stretch>
            <a:fillRect/>
          </a:stretch>
        </p:blipFill>
        <p:spPr>
          <a:xfrm>
            <a:off x="2380893" y="3573016"/>
            <a:ext cx="4382214" cy="3096237"/>
          </a:xfrm>
          <a:prstGeom prst="rect">
            <a:avLst/>
          </a:prstGeom>
          <a:ln>
            <a:noFill/>
          </a:ln>
          <a:effectLst>
            <a:softEdge rad="112500"/>
          </a:effectLst>
        </p:spPr>
      </p:pic>
    </p:spTree>
    <p:extLst>
      <p:ext uri="{BB962C8B-B14F-4D97-AF65-F5344CB8AC3E}">
        <p14:creationId xmlns:p14="http://schemas.microsoft.com/office/powerpoint/2010/main" val="139730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260648"/>
            <a:ext cx="8208912" cy="2800767"/>
          </a:xfrm>
          <a:prstGeom prst="rect">
            <a:avLst/>
          </a:prstGeom>
          <a:noFill/>
        </p:spPr>
        <p:txBody>
          <a:bodyPr wrap="square" rtlCol="0">
            <a:spAutoFit/>
          </a:bodyPr>
          <a:lstStyle/>
          <a:p>
            <a:r>
              <a:rPr lang="fr-FR" sz="2000" dirty="0">
                <a:solidFill>
                  <a:srgbClr val="002060"/>
                </a:solidFill>
              </a:rPr>
              <a:t>Quelques idées pour faire vivre le projet d’aumônerie ensemble …</a:t>
            </a:r>
            <a:endParaRPr lang="fr-FR" sz="2400" dirty="0">
              <a:solidFill>
                <a:srgbClr val="002060"/>
              </a:solidFill>
            </a:endParaRPr>
          </a:p>
          <a:p>
            <a:endParaRPr lang="fr-FR" sz="1200" dirty="0">
              <a:solidFill>
                <a:srgbClr val="002060"/>
              </a:solidFill>
            </a:endParaRPr>
          </a:p>
          <a:p>
            <a:r>
              <a:rPr lang="fr-FR" sz="1200" dirty="0">
                <a:solidFill>
                  <a:srgbClr val="002060"/>
                </a:solidFill>
              </a:rPr>
              <a:t>* Organiser un culte inter église afin de présenter le travail de l’aumônerie</a:t>
            </a:r>
          </a:p>
          <a:p>
            <a:r>
              <a:rPr lang="fr-FR" sz="1200" dirty="0">
                <a:solidFill>
                  <a:srgbClr val="002060"/>
                </a:solidFill>
              </a:rPr>
              <a:t> </a:t>
            </a:r>
          </a:p>
          <a:p>
            <a:r>
              <a:rPr lang="fr-FR" sz="1200" dirty="0">
                <a:solidFill>
                  <a:srgbClr val="002060"/>
                </a:solidFill>
              </a:rPr>
              <a:t>* Création d’une CLA (Commission Locale d’Aumônerie) inter église avec des rencontres régulières</a:t>
            </a:r>
          </a:p>
          <a:p>
            <a:endParaRPr lang="fr-FR" sz="1200" dirty="0">
              <a:solidFill>
                <a:srgbClr val="002060"/>
              </a:solidFill>
            </a:endParaRPr>
          </a:p>
          <a:p>
            <a:r>
              <a:rPr lang="fr-FR" sz="1200" dirty="0">
                <a:solidFill>
                  <a:srgbClr val="002060"/>
                </a:solidFill>
              </a:rPr>
              <a:t>* Organiser des journées de formation favorisant les liens fraternels</a:t>
            </a:r>
          </a:p>
          <a:p>
            <a:endParaRPr lang="fr-FR" sz="1200" dirty="0">
              <a:solidFill>
                <a:srgbClr val="002060"/>
              </a:solidFill>
            </a:endParaRPr>
          </a:p>
          <a:p>
            <a:r>
              <a:rPr lang="fr-FR" sz="1200" dirty="0">
                <a:solidFill>
                  <a:srgbClr val="002060"/>
                </a:solidFill>
              </a:rPr>
              <a:t>* Recruter et former des auxiliaires , organiser des temps de partage, prière avec eux</a:t>
            </a:r>
          </a:p>
          <a:p>
            <a:endParaRPr lang="fr-FR" sz="1200" dirty="0">
              <a:solidFill>
                <a:srgbClr val="002060"/>
              </a:solidFill>
            </a:endParaRPr>
          </a:p>
          <a:p>
            <a:r>
              <a:rPr lang="fr-FR" sz="1200" dirty="0">
                <a:solidFill>
                  <a:srgbClr val="002060"/>
                </a:solidFill>
              </a:rPr>
              <a:t>* Avoir toujours le souci du dialogue avec les CP ou autres instances représentatives des églises locales</a:t>
            </a:r>
          </a:p>
          <a:p>
            <a:endParaRPr lang="fr-FR" sz="1200" dirty="0">
              <a:solidFill>
                <a:srgbClr val="002060"/>
              </a:solidFill>
            </a:endParaRPr>
          </a:p>
          <a:p>
            <a:r>
              <a:rPr lang="fr-FR" sz="1200" dirty="0">
                <a:solidFill>
                  <a:srgbClr val="002060"/>
                </a:solidFill>
              </a:rPr>
              <a:t>* Etre en lien avec le bureau Régional des aumôneries et ne pas rester seul avec une problématique difficile</a:t>
            </a:r>
          </a:p>
          <a:p>
            <a:r>
              <a:rPr lang="fr-FR" sz="1200" dirty="0">
                <a:solidFill>
                  <a:srgbClr val="002060"/>
                </a:solidFill>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91573"/>
            <a:ext cx="5184576" cy="36616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9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pic>
        <p:nvPicPr>
          <p:cNvPr id="2054" name="Image 1" descr="Description : D:\AUMONERIE 2021\Prépa AURA octobre\dossier pour participant 8 octobre\auvergne-rhone-alpes-region-departeme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474" y="975200"/>
            <a:ext cx="6939624" cy="495916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p:cNvCxnSpPr>
            <a:cxnSpLocks/>
          </p:cNvCxnSpPr>
          <p:nvPr/>
        </p:nvCxnSpPr>
        <p:spPr>
          <a:xfrm>
            <a:off x="4871850" y="5267091"/>
            <a:ext cx="211613" cy="898213"/>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a:stCxn id="2056" idx="1"/>
          </p:cNvCxnSpPr>
          <p:nvPr/>
        </p:nvCxnSpPr>
        <p:spPr>
          <a:xfrm>
            <a:off x="5436096" y="4135869"/>
            <a:ext cx="2138676" cy="579006"/>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sp>
        <p:nvSpPr>
          <p:cNvPr id="7" name="Zone de texte 3"/>
          <p:cNvSpPr txBox="1"/>
          <p:nvPr/>
        </p:nvSpPr>
        <p:spPr>
          <a:xfrm>
            <a:off x="7648955" y="4365104"/>
            <a:ext cx="1377228" cy="619472"/>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CH Romans : 50% Crest </a:t>
            </a:r>
            <a:r>
              <a:rPr lang="fr-FR" sz="1100" dirty="0">
                <a:ea typeface="Calibri"/>
                <a:cs typeface="Times New Roman"/>
              </a:rPr>
              <a:t>: </a:t>
            </a:r>
            <a:r>
              <a:rPr lang="fr-FR" sz="1100" dirty="0">
                <a:effectLst/>
                <a:ea typeface="Calibri"/>
                <a:cs typeface="Times New Roman"/>
              </a:rPr>
              <a:t>20 %</a:t>
            </a:r>
          </a:p>
          <a:p>
            <a:pPr>
              <a:spcAft>
                <a:spcPts val="0"/>
              </a:spcAft>
            </a:pPr>
            <a:r>
              <a:rPr lang="fr-FR" sz="1100" dirty="0">
                <a:effectLst/>
                <a:ea typeface="Calibri"/>
                <a:cs typeface="Times New Roman"/>
              </a:rPr>
              <a:t>P. </a:t>
            </a:r>
            <a:r>
              <a:rPr lang="fr-FR" sz="1100" dirty="0" err="1">
                <a:effectLst/>
                <a:ea typeface="Calibri"/>
                <a:cs typeface="Times New Roman"/>
              </a:rPr>
              <a:t>Gheysen</a:t>
            </a:r>
            <a:r>
              <a:rPr lang="fr-FR" sz="1100" dirty="0">
                <a:effectLst/>
                <a:ea typeface="Calibri"/>
                <a:cs typeface="Times New Roman"/>
              </a:rPr>
              <a:t> + CLA</a:t>
            </a:r>
          </a:p>
        </p:txBody>
      </p:sp>
      <p:cxnSp>
        <p:nvCxnSpPr>
          <p:cNvPr id="8" name="Connecteur droit avec flèche 7"/>
          <p:cNvCxnSpPr>
            <a:cxnSpLocks/>
          </p:cNvCxnSpPr>
          <p:nvPr/>
        </p:nvCxnSpPr>
        <p:spPr>
          <a:xfrm>
            <a:off x="5042982" y="4509120"/>
            <a:ext cx="2948493" cy="673728"/>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sp>
        <p:nvSpPr>
          <p:cNvPr id="9" name="Zone de texte 5"/>
          <p:cNvSpPr txBox="1"/>
          <p:nvPr/>
        </p:nvSpPr>
        <p:spPr>
          <a:xfrm>
            <a:off x="7991475" y="5110163"/>
            <a:ext cx="1019175" cy="824198"/>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CH Valence 50% </a:t>
            </a:r>
          </a:p>
          <a:p>
            <a:pPr>
              <a:spcAft>
                <a:spcPts val="0"/>
              </a:spcAft>
            </a:pPr>
            <a:r>
              <a:rPr lang="fr-FR" sz="1100" dirty="0">
                <a:ea typeface="Calibri"/>
                <a:cs typeface="Times New Roman"/>
              </a:rPr>
              <a:t>CHS :10%</a:t>
            </a:r>
            <a:endParaRPr lang="fr-FR" sz="1100" dirty="0">
              <a:effectLst/>
              <a:ea typeface="Calibri"/>
              <a:cs typeface="Times New Roman"/>
            </a:endParaRPr>
          </a:p>
          <a:p>
            <a:pPr>
              <a:spcAft>
                <a:spcPts val="0"/>
              </a:spcAft>
            </a:pPr>
            <a:r>
              <a:rPr lang="fr-FR" sz="1100" dirty="0">
                <a:effectLst/>
                <a:ea typeface="Calibri"/>
                <a:cs typeface="Times New Roman"/>
              </a:rPr>
              <a:t>Roland </a:t>
            </a:r>
            <a:r>
              <a:rPr lang="fr-FR" sz="1100" dirty="0" err="1">
                <a:effectLst/>
                <a:ea typeface="Calibri"/>
                <a:cs typeface="Times New Roman"/>
              </a:rPr>
              <a:t>Laipe</a:t>
            </a:r>
            <a:r>
              <a:rPr lang="fr-FR" sz="1100" dirty="0">
                <a:effectLst/>
                <a:ea typeface="Calibri"/>
                <a:cs typeface="Times New Roman"/>
              </a:rPr>
              <a:t> </a:t>
            </a:r>
          </a:p>
        </p:txBody>
      </p:sp>
      <p:cxnSp>
        <p:nvCxnSpPr>
          <p:cNvPr id="10" name="Connecteur droit avec flèche 9"/>
          <p:cNvCxnSpPr>
            <a:cxnSpLocks/>
          </p:cNvCxnSpPr>
          <p:nvPr/>
        </p:nvCxnSpPr>
        <p:spPr>
          <a:xfrm flipV="1">
            <a:off x="6117651" y="3871927"/>
            <a:ext cx="1622701" cy="100052"/>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cxnSp>
        <p:nvCxnSpPr>
          <p:cNvPr id="11" name="Connecteur droit avec flèche 10"/>
          <p:cNvCxnSpPr>
            <a:cxnSpLocks/>
          </p:cNvCxnSpPr>
          <p:nvPr/>
        </p:nvCxnSpPr>
        <p:spPr>
          <a:xfrm>
            <a:off x="6939649" y="2763547"/>
            <a:ext cx="1016727" cy="89508"/>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cxnSp>
        <p:nvCxnSpPr>
          <p:cNvPr id="12" name="Connecteur droit avec flèche 11"/>
          <p:cNvCxnSpPr>
            <a:cxnSpLocks/>
          </p:cNvCxnSpPr>
          <p:nvPr/>
        </p:nvCxnSpPr>
        <p:spPr>
          <a:xfrm flipH="1" flipV="1">
            <a:off x="1559421" y="2960949"/>
            <a:ext cx="3125929" cy="813949"/>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cxnSp>
        <p:nvCxnSpPr>
          <p:cNvPr id="13" name="Connecteur droit avec flèche 12"/>
          <p:cNvCxnSpPr>
            <a:cxnSpLocks/>
          </p:cNvCxnSpPr>
          <p:nvPr/>
        </p:nvCxnSpPr>
        <p:spPr>
          <a:xfrm flipV="1">
            <a:off x="5109294" y="1261849"/>
            <a:ext cx="1888398" cy="1584295"/>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cxnSp>
        <p:nvCxnSpPr>
          <p:cNvPr id="14" name="Connecteur droit avec flèche 13"/>
          <p:cNvCxnSpPr>
            <a:cxnSpLocks/>
          </p:cNvCxnSpPr>
          <p:nvPr/>
        </p:nvCxnSpPr>
        <p:spPr>
          <a:xfrm flipH="1">
            <a:off x="1961863" y="4926674"/>
            <a:ext cx="2413344" cy="1238630"/>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cxnSp>
        <p:nvCxnSpPr>
          <p:cNvPr id="15" name="Connecteur droit avec flèche 14"/>
          <p:cNvCxnSpPr>
            <a:cxnSpLocks/>
          </p:cNvCxnSpPr>
          <p:nvPr/>
        </p:nvCxnSpPr>
        <p:spPr>
          <a:xfrm flipH="1" flipV="1">
            <a:off x="3851920" y="839689"/>
            <a:ext cx="445865" cy="2629597"/>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cxnSp>
        <p:nvCxnSpPr>
          <p:cNvPr id="17" name="Connecteur droit avec flèche 16"/>
          <p:cNvCxnSpPr/>
          <p:nvPr/>
        </p:nvCxnSpPr>
        <p:spPr>
          <a:xfrm>
            <a:off x="5051120" y="4194797"/>
            <a:ext cx="2396892" cy="2174481"/>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sp>
        <p:nvSpPr>
          <p:cNvPr id="18" name="Zone de texte 15"/>
          <p:cNvSpPr txBox="1"/>
          <p:nvPr/>
        </p:nvSpPr>
        <p:spPr>
          <a:xfrm>
            <a:off x="7017056" y="5225901"/>
            <a:ext cx="867312" cy="795610"/>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fr-FR" sz="1100" dirty="0"/>
              <a:t>JY </a:t>
            </a:r>
            <a:r>
              <a:rPr lang="fr-FR" sz="1100" dirty="0" err="1"/>
              <a:t>Leorier</a:t>
            </a:r>
            <a:endParaRPr lang="fr-FR" sz="1100" dirty="0"/>
          </a:p>
          <a:p>
            <a:r>
              <a:rPr lang="fr-FR" sz="1100" dirty="0"/>
              <a:t>EHPAD </a:t>
            </a:r>
            <a:r>
              <a:rPr lang="fr-FR" sz="1100" dirty="0" err="1"/>
              <a:t>Loriol</a:t>
            </a:r>
            <a:r>
              <a:rPr lang="fr-FR" sz="1100" dirty="0"/>
              <a:t> St S </a:t>
            </a:r>
            <a:r>
              <a:rPr lang="fr-FR" sz="1100" dirty="0" err="1"/>
              <a:t>Montagut</a:t>
            </a:r>
            <a:endParaRPr lang="fr-FR" sz="1100" dirty="0"/>
          </a:p>
          <a:p>
            <a:pPr>
              <a:spcAft>
                <a:spcPts val="0"/>
              </a:spcAft>
            </a:pPr>
            <a:endParaRPr lang="fr-FR" sz="1200" dirty="0">
              <a:effectLst/>
              <a:ea typeface="Calibri"/>
              <a:cs typeface="Times New Roman"/>
            </a:endParaRPr>
          </a:p>
        </p:txBody>
      </p:sp>
      <p:sp>
        <p:nvSpPr>
          <p:cNvPr id="19" name="Zone de texte 17"/>
          <p:cNvSpPr txBox="1"/>
          <p:nvPr/>
        </p:nvSpPr>
        <p:spPr>
          <a:xfrm>
            <a:off x="4446283" y="6211785"/>
            <a:ext cx="1209675" cy="575545"/>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CH Montélimar :</a:t>
            </a:r>
          </a:p>
          <a:p>
            <a:pPr>
              <a:spcAft>
                <a:spcPts val="0"/>
              </a:spcAft>
            </a:pPr>
            <a:r>
              <a:rPr lang="fr-FR" sz="1100" dirty="0" err="1">
                <a:effectLst/>
                <a:ea typeface="Calibri"/>
                <a:cs typeface="Times New Roman"/>
              </a:rPr>
              <a:t>N.Véron</a:t>
            </a:r>
            <a:r>
              <a:rPr lang="fr-FR" sz="1100" dirty="0">
                <a:effectLst/>
                <a:ea typeface="Calibri"/>
                <a:cs typeface="Times New Roman"/>
              </a:rPr>
              <a:t>  25% ETP + CLA</a:t>
            </a:r>
          </a:p>
        </p:txBody>
      </p:sp>
      <p:sp>
        <p:nvSpPr>
          <p:cNvPr id="20" name="Zone de texte 18"/>
          <p:cNvSpPr txBox="1"/>
          <p:nvPr/>
        </p:nvSpPr>
        <p:spPr>
          <a:xfrm>
            <a:off x="8028384" y="2276872"/>
            <a:ext cx="1039521" cy="1100974"/>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CH Annecy</a:t>
            </a:r>
          </a:p>
          <a:p>
            <a:pPr>
              <a:spcAft>
                <a:spcPts val="0"/>
              </a:spcAft>
            </a:pPr>
            <a:r>
              <a:rPr lang="fr-FR" sz="1100" dirty="0">
                <a:effectLst/>
                <a:ea typeface="Calibri"/>
                <a:cs typeface="Times New Roman"/>
              </a:rPr>
              <a:t>P Escobar </a:t>
            </a:r>
          </a:p>
          <a:p>
            <a:pPr>
              <a:spcAft>
                <a:spcPts val="0"/>
              </a:spcAft>
            </a:pPr>
            <a:r>
              <a:rPr lang="fr-FR" sz="1100" dirty="0">
                <a:effectLst/>
                <a:ea typeface="Calibri"/>
                <a:cs typeface="Times New Roman"/>
              </a:rPr>
              <a:t>50 %</a:t>
            </a:r>
          </a:p>
          <a:p>
            <a:pPr>
              <a:spcAft>
                <a:spcPts val="0"/>
              </a:spcAft>
            </a:pPr>
            <a:r>
              <a:rPr lang="fr-FR" sz="1100" dirty="0">
                <a:effectLst/>
                <a:ea typeface="Calibri"/>
                <a:cs typeface="Times New Roman"/>
              </a:rPr>
              <a:t>Annemasse :</a:t>
            </a:r>
          </a:p>
          <a:p>
            <a:pPr>
              <a:spcAft>
                <a:spcPts val="0"/>
              </a:spcAft>
            </a:pPr>
            <a:r>
              <a:rPr lang="fr-FR" sz="1100" dirty="0">
                <a:effectLst/>
                <a:ea typeface="Calibri"/>
                <a:cs typeface="Times New Roman"/>
              </a:rPr>
              <a:t>M. </a:t>
            </a:r>
            <a:r>
              <a:rPr lang="fr-FR" sz="1100" dirty="0" err="1">
                <a:effectLst/>
                <a:ea typeface="Calibri"/>
                <a:cs typeface="Times New Roman"/>
              </a:rPr>
              <a:t>Lévêque</a:t>
            </a:r>
            <a:r>
              <a:rPr lang="fr-FR" sz="1100" dirty="0">
                <a:effectLst/>
                <a:ea typeface="Calibri"/>
                <a:cs typeface="Times New Roman"/>
              </a:rPr>
              <a:t>  10% + CLA</a:t>
            </a:r>
          </a:p>
        </p:txBody>
      </p:sp>
      <p:sp>
        <p:nvSpPr>
          <p:cNvPr id="21" name="Zone de texte 19"/>
          <p:cNvSpPr txBox="1"/>
          <p:nvPr/>
        </p:nvSpPr>
        <p:spPr>
          <a:xfrm>
            <a:off x="7740352" y="3573016"/>
            <a:ext cx="1270297" cy="621781"/>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CHU Grenoble : </a:t>
            </a:r>
          </a:p>
          <a:p>
            <a:pPr>
              <a:spcAft>
                <a:spcPts val="0"/>
              </a:spcAft>
            </a:pPr>
            <a:r>
              <a:rPr lang="fr-FR" sz="1100" dirty="0">
                <a:ea typeface="Calibri"/>
                <a:cs typeface="Times New Roman"/>
              </a:rPr>
              <a:t>P. Abraham 20 %</a:t>
            </a:r>
          </a:p>
          <a:p>
            <a:pPr>
              <a:spcAft>
                <a:spcPts val="0"/>
              </a:spcAft>
            </a:pPr>
            <a:r>
              <a:rPr lang="fr-FR" sz="1100" dirty="0">
                <a:effectLst/>
                <a:ea typeface="Calibri"/>
                <a:cs typeface="Times New Roman"/>
              </a:rPr>
              <a:t>+CLA</a:t>
            </a:r>
          </a:p>
        </p:txBody>
      </p:sp>
      <p:cxnSp>
        <p:nvCxnSpPr>
          <p:cNvPr id="22" name="Connecteur droit avec flèche 21"/>
          <p:cNvCxnSpPr>
            <a:cxnSpLocks/>
          </p:cNvCxnSpPr>
          <p:nvPr/>
        </p:nvCxnSpPr>
        <p:spPr>
          <a:xfrm flipH="1">
            <a:off x="1160018" y="4365104"/>
            <a:ext cx="3376804" cy="1803975"/>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a:endCxn id="2051" idx="3"/>
          </p:cNvCxnSpPr>
          <p:nvPr/>
        </p:nvCxnSpPr>
        <p:spPr>
          <a:xfrm flipH="1">
            <a:off x="1151996" y="4510281"/>
            <a:ext cx="3294288" cy="1367572"/>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cxnSpLocks/>
          </p:cNvCxnSpPr>
          <p:nvPr/>
        </p:nvCxnSpPr>
        <p:spPr>
          <a:xfrm flipH="1">
            <a:off x="3502029" y="5046417"/>
            <a:ext cx="1459456" cy="1178263"/>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5" name="Zone de texte 23"/>
          <p:cNvSpPr txBox="1"/>
          <p:nvPr/>
        </p:nvSpPr>
        <p:spPr>
          <a:xfrm>
            <a:off x="3052924" y="6237312"/>
            <a:ext cx="1303052" cy="432048"/>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EHPAD Dieulefit :</a:t>
            </a:r>
          </a:p>
          <a:p>
            <a:pPr>
              <a:spcAft>
                <a:spcPts val="0"/>
              </a:spcAft>
            </a:pPr>
            <a:r>
              <a:rPr lang="fr-FR" sz="1100" dirty="0" err="1">
                <a:effectLst/>
                <a:ea typeface="Calibri"/>
                <a:cs typeface="Times New Roman"/>
              </a:rPr>
              <a:t>N.Piolet</a:t>
            </a:r>
            <a:r>
              <a:rPr lang="fr-FR" sz="1100" dirty="0">
                <a:effectLst/>
                <a:ea typeface="Calibri"/>
                <a:cs typeface="Times New Roman"/>
              </a:rPr>
              <a:t> –</a:t>
            </a:r>
            <a:r>
              <a:rPr lang="fr-FR" sz="1100" dirty="0" err="1">
                <a:effectLst/>
                <a:ea typeface="Calibri"/>
                <a:cs typeface="Times New Roman"/>
              </a:rPr>
              <a:t>Bénév</a:t>
            </a:r>
            <a:endParaRPr lang="fr-FR" sz="1100" dirty="0">
              <a:effectLst/>
              <a:ea typeface="Calibri"/>
              <a:cs typeface="Times New Roman"/>
            </a:endParaRPr>
          </a:p>
          <a:p>
            <a:pPr>
              <a:lnSpc>
                <a:spcPct val="115000"/>
              </a:lnSpc>
              <a:spcAft>
                <a:spcPts val="1000"/>
              </a:spcAft>
            </a:pPr>
            <a:r>
              <a:rPr lang="fr-FR" sz="1100" dirty="0">
                <a:effectLst/>
                <a:ea typeface="Calibri"/>
                <a:cs typeface="Times New Roman"/>
              </a:rPr>
              <a:t> </a:t>
            </a:r>
          </a:p>
        </p:txBody>
      </p:sp>
      <p:sp>
        <p:nvSpPr>
          <p:cNvPr id="26" name="Zone de texte 24"/>
          <p:cNvSpPr txBox="1"/>
          <p:nvPr/>
        </p:nvSpPr>
        <p:spPr>
          <a:xfrm>
            <a:off x="1223933" y="6165304"/>
            <a:ext cx="1624487" cy="622027"/>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1000"/>
              </a:spcAft>
            </a:pPr>
            <a:r>
              <a:rPr lang="fr-FR" sz="1100" dirty="0">
                <a:effectLst/>
                <a:ea typeface="Calibri"/>
                <a:cs typeface="Times New Roman"/>
              </a:rPr>
              <a:t>Privas : </a:t>
            </a:r>
            <a:r>
              <a:rPr lang="fr-FR" sz="1100" dirty="0" err="1">
                <a:effectLst/>
                <a:ea typeface="Calibri"/>
                <a:cs typeface="Times New Roman"/>
              </a:rPr>
              <a:t>Aum</a:t>
            </a:r>
            <a:r>
              <a:rPr lang="fr-FR" sz="1100" dirty="0">
                <a:effectLst/>
                <a:ea typeface="Calibri"/>
                <a:cs typeface="Times New Roman"/>
              </a:rPr>
              <a:t>./ projet avec C. </a:t>
            </a:r>
            <a:r>
              <a:rPr lang="fr-FR" sz="1100" dirty="0" err="1">
                <a:effectLst/>
                <a:ea typeface="Calibri"/>
                <a:cs typeface="Times New Roman"/>
              </a:rPr>
              <a:t>Bossaert</a:t>
            </a:r>
            <a:r>
              <a:rPr lang="fr-FR" sz="1100" dirty="0">
                <a:effectLst/>
                <a:ea typeface="Calibri"/>
                <a:cs typeface="Times New Roman"/>
              </a:rPr>
              <a:t> –M Labarthe </a:t>
            </a:r>
          </a:p>
        </p:txBody>
      </p:sp>
      <p:sp>
        <p:nvSpPr>
          <p:cNvPr id="27" name="Zone de texte 25"/>
          <p:cNvSpPr txBox="1"/>
          <p:nvPr/>
        </p:nvSpPr>
        <p:spPr>
          <a:xfrm>
            <a:off x="285692" y="3978642"/>
            <a:ext cx="831469" cy="602486"/>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EHPAD Chambon</a:t>
            </a:r>
          </a:p>
          <a:p>
            <a:pPr>
              <a:spcAft>
                <a:spcPts val="0"/>
              </a:spcAft>
            </a:pPr>
            <a:r>
              <a:rPr lang="fr-FR" sz="1100" dirty="0" err="1">
                <a:effectLst/>
                <a:ea typeface="Calibri"/>
                <a:cs typeface="Times New Roman"/>
              </a:rPr>
              <a:t>E.Wieland</a:t>
            </a:r>
            <a:endParaRPr lang="fr-FR" sz="1100" dirty="0">
              <a:effectLst/>
              <a:ea typeface="Calibri"/>
              <a:cs typeface="Times New Roman"/>
            </a:endParaRPr>
          </a:p>
        </p:txBody>
      </p:sp>
      <p:sp>
        <p:nvSpPr>
          <p:cNvPr id="28" name="Zone de texte 26"/>
          <p:cNvSpPr txBox="1"/>
          <p:nvPr/>
        </p:nvSpPr>
        <p:spPr>
          <a:xfrm>
            <a:off x="195233" y="6183085"/>
            <a:ext cx="938241" cy="558283"/>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err="1">
                <a:effectLst/>
                <a:ea typeface="Calibri"/>
                <a:cs typeface="Times New Roman"/>
              </a:rPr>
              <a:t>Alboussière</a:t>
            </a:r>
            <a:r>
              <a:rPr lang="fr-FR" sz="1100" dirty="0">
                <a:effectLst/>
                <a:ea typeface="Calibri"/>
                <a:cs typeface="Times New Roman"/>
              </a:rPr>
              <a:t> </a:t>
            </a:r>
            <a:r>
              <a:rPr lang="fr-FR" sz="1100" dirty="0" err="1">
                <a:effectLst/>
                <a:ea typeface="Calibri"/>
                <a:cs typeface="Times New Roman"/>
              </a:rPr>
              <a:t>Vernoux</a:t>
            </a:r>
            <a:endParaRPr lang="fr-FR" sz="1100" dirty="0">
              <a:effectLst/>
              <a:ea typeface="Calibri"/>
              <a:cs typeface="Times New Roman"/>
            </a:endParaRPr>
          </a:p>
          <a:p>
            <a:pPr>
              <a:spcAft>
                <a:spcPts val="0"/>
              </a:spcAft>
            </a:pPr>
            <a:r>
              <a:rPr lang="fr-FR" sz="1100" dirty="0" err="1">
                <a:ea typeface="Calibri"/>
                <a:cs typeface="Times New Roman"/>
              </a:rPr>
              <a:t>N.Patonnier</a:t>
            </a:r>
            <a:endParaRPr lang="fr-FR" sz="1100" dirty="0">
              <a:effectLst/>
              <a:ea typeface="Calibri"/>
              <a:cs typeface="Times New Roman"/>
            </a:endParaRPr>
          </a:p>
        </p:txBody>
      </p:sp>
      <p:sp>
        <p:nvSpPr>
          <p:cNvPr id="30" name="Zone de texte 28"/>
          <p:cNvSpPr txBox="1"/>
          <p:nvPr/>
        </p:nvSpPr>
        <p:spPr>
          <a:xfrm>
            <a:off x="107504" y="2636911"/>
            <a:ext cx="1160796" cy="720081"/>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Annonay + CLA:</a:t>
            </a:r>
          </a:p>
          <a:p>
            <a:pPr>
              <a:spcAft>
                <a:spcPts val="0"/>
              </a:spcAft>
            </a:pPr>
            <a:r>
              <a:rPr lang="fr-FR" sz="1100" dirty="0" err="1">
                <a:ea typeface="Calibri"/>
                <a:cs typeface="Times New Roman"/>
              </a:rPr>
              <a:t>D.Alary</a:t>
            </a:r>
            <a:r>
              <a:rPr lang="fr-FR" sz="1100" dirty="0">
                <a:ea typeface="Calibri"/>
                <a:cs typeface="Times New Roman"/>
              </a:rPr>
              <a:t> </a:t>
            </a:r>
            <a:endParaRPr lang="fr-FR" sz="1100" dirty="0">
              <a:effectLst/>
              <a:ea typeface="Calibri"/>
              <a:cs typeface="Times New Roman"/>
            </a:endParaRPr>
          </a:p>
          <a:p>
            <a:pPr>
              <a:spcAft>
                <a:spcPts val="0"/>
              </a:spcAft>
            </a:pPr>
            <a:r>
              <a:rPr lang="fr-FR" sz="1100" dirty="0">
                <a:effectLst/>
                <a:ea typeface="Calibri"/>
                <a:cs typeface="Times New Roman"/>
              </a:rPr>
              <a:t>D. </a:t>
            </a:r>
            <a:r>
              <a:rPr lang="fr-FR" sz="1100" dirty="0" err="1">
                <a:effectLst/>
                <a:ea typeface="Calibri"/>
                <a:cs typeface="Times New Roman"/>
              </a:rPr>
              <a:t>Veldhuizen</a:t>
            </a:r>
            <a:endParaRPr lang="fr-FR" sz="1100" dirty="0">
              <a:effectLst/>
              <a:ea typeface="Calibri"/>
              <a:cs typeface="Times New Roman"/>
            </a:endParaRPr>
          </a:p>
          <a:p>
            <a:pPr>
              <a:spcAft>
                <a:spcPts val="0"/>
              </a:spcAft>
            </a:pPr>
            <a:r>
              <a:rPr lang="fr-FR" sz="1100" dirty="0">
                <a:effectLst/>
                <a:ea typeface="Calibri"/>
                <a:cs typeface="Times New Roman"/>
              </a:rPr>
              <a:t>J. </a:t>
            </a:r>
            <a:r>
              <a:rPr lang="fr-FR" sz="1100" dirty="0" err="1">
                <a:effectLst/>
                <a:ea typeface="Calibri"/>
                <a:cs typeface="Times New Roman"/>
              </a:rPr>
              <a:t>Peterschmit</a:t>
            </a:r>
            <a:endParaRPr lang="fr-FR" sz="1100" dirty="0">
              <a:effectLst/>
              <a:ea typeface="Calibri"/>
              <a:cs typeface="Times New Roman"/>
            </a:endParaRPr>
          </a:p>
        </p:txBody>
      </p:sp>
      <p:sp>
        <p:nvSpPr>
          <p:cNvPr id="31" name="Zone de texte 30"/>
          <p:cNvSpPr txBox="1"/>
          <p:nvPr/>
        </p:nvSpPr>
        <p:spPr>
          <a:xfrm>
            <a:off x="3563888" y="267544"/>
            <a:ext cx="1238250" cy="569168"/>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St Etienne :</a:t>
            </a:r>
          </a:p>
          <a:p>
            <a:pPr>
              <a:spcAft>
                <a:spcPts val="0"/>
              </a:spcAft>
            </a:pPr>
            <a:r>
              <a:rPr lang="fr-FR" sz="1100" dirty="0">
                <a:ea typeface="Calibri"/>
                <a:cs typeface="Times New Roman"/>
              </a:rPr>
              <a:t>Projet avec A. Andria/sept. 22</a:t>
            </a:r>
            <a:endParaRPr lang="fr-FR" sz="1100" dirty="0">
              <a:effectLst/>
              <a:ea typeface="Calibri"/>
              <a:cs typeface="Times New Roman"/>
            </a:endParaRPr>
          </a:p>
        </p:txBody>
      </p:sp>
      <p:sp>
        <p:nvSpPr>
          <p:cNvPr id="32" name="Zone de texte 31"/>
          <p:cNvSpPr txBox="1"/>
          <p:nvPr/>
        </p:nvSpPr>
        <p:spPr>
          <a:xfrm>
            <a:off x="6978166" y="295276"/>
            <a:ext cx="1896977" cy="882968"/>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fr-FR" sz="1100" dirty="0">
                <a:effectLst/>
                <a:ea typeface="Calibri"/>
                <a:cs typeface="Times New Roman"/>
              </a:rPr>
              <a:t>Lyon + CLA :  </a:t>
            </a:r>
          </a:p>
          <a:p>
            <a:pPr>
              <a:lnSpc>
                <a:spcPct val="115000"/>
              </a:lnSpc>
              <a:spcAft>
                <a:spcPts val="0"/>
              </a:spcAft>
            </a:pPr>
            <a:r>
              <a:rPr lang="fr-FR" sz="1100" dirty="0">
                <a:effectLst/>
                <a:ea typeface="Calibri"/>
                <a:cs typeface="Times New Roman"/>
              </a:rPr>
              <a:t>Karine </a:t>
            </a:r>
            <a:r>
              <a:rPr lang="fr-FR" sz="1100" dirty="0" err="1">
                <a:effectLst/>
                <a:ea typeface="Calibri"/>
                <a:cs typeface="Times New Roman"/>
              </a:rPr>
              <a:t>Rouvière</a:t>
            </a:r>
            <a:r>
              <a:rPr lang="fr-FR" sz="1100" dirty="0">
                <a:effectLst/>
                <a:ea typeface="Calibri"/>
                <a:cs typeface="Times New Roman"/>
              </a:rPr>
              <a:t> 50%</a:t>
            </a:r>
          </a:p>
          <a:p>
            <a:pPr>
              <a:lnSpc>
                <a:spcPct val="115000"/>
              </a:lnSpc>
              <a:spcAft>
                <a:spcPts val="0"/>
              </a:spcAft>
            </a:pPr>
            <a:r>
              <a:rPr lang="fr-FR" sz="1100" dirty="0">
                <a:effectLst/>
                <a:ea typeface="Calibri"/>
                <a:cs typeface="Times New Roman"/>
              </a:rPr>
              <a:t>Béatrice Frossard : 100%</a:t>
            </a:r>
          </a:p>
          <a:p>
            <a:pPr>
              <a:lnSpc>
                <a:spcPct val="115000"/>
              </a:lnSpc>
              <a:spcAft>
                <a:spcPts val="0"/>
              </a:spcAft>
            </a:pPr>
            <a:r>
              <a:rPr lang="fr-FR" sz="1100" dirty="0">
                <a:effectLst/>
                <a:ea typeface="Calibri"/>
                <a:cs typeface="Times New Roman"/>
              </a:rPr>
              <a:t>EHPAD : M. </a:t>
            </a:r>
            <a:r>
              <a:rPr lang="fr-FR" sz="1100" dirty="0" err="1">
                <a:effectLst/>
                <a:ea typeface="Calibri"/>
                <a:cs typeface="Times New Roman"/>
              </a:rPr>
              <a:t>Preaux</a:t>
            </a:r>
            <a:r>
              <a:rPr lang="fr-FR" sz="1100" dirty="0">
                <a:effectLst/>
                <a:ea typeface="Calibri"/>
                <a:cs typeface="Times New Roman"/>
              </a:rPr>
              <a:t> :  80%</a:t>
            </a:r>
          </a:p>
          <a:p>
            <a:pPr>
              <a:lnSpc>
                <a:spcPct val="115000"/>
              </a:lnSpc>
              <a:spcAft>
                <a:spcPts val="0"/>
              </a:spcAft>
            </a:pPr>
            <a:r>
              <a:rPr lang="fr-FR" sz="1100" dirty="0">
                <a:effectLst/>
                <a:ea typeface="Calibri"/>
                <a:cs typeface="Times New Roman"/>
              </a:rPr>
              <a:t> </a:t>
            </a:r>
          </a:p>
        </p:txBody>
      </p:sp>
      <p:sp>
        <p:nvSpPr>
          <p:cNvPr id="33" name="Rectangle 44"/>
          <p:cNvSpPr>
            <a:spLocks noChangeArrowheads="1"/>
          </p:cNvSpPr>
          <p:nvPr/>
        </p:nvSpPr>
        <p:spPr bwMode="auto">
          <a:xfrm>
            <a:off x="0" y="193358"/>
            <a:ext cx="18473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fr-FR" sz="1400" b="1" i="0" u="none" strike="noStrike" cap="none" normalizeH="0" baseline="0" dirty="0">
                <a:ln>
                  <a:noFill/>
                </a:ln>
                <a:solidFill>
                  <a:schemeClr val="tx1"/>
                </a:solidFill>
                <a:effectLst/>
                <a:latin typeface="Arial" pitchFamily="34" charset="0"/>
                <a:ea typeface="Calibri" pitchFamily="34" charset="0"/>
                <a:cs typeface="Times New Roman" pitchFamily="18" charset="0"/>
              </a:rPr>
            </a:br>
            <a:endParaRPr kumimoji="0" lang="fr-FR"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sz="1800" b="0" i="0" u="none" strike="noStrike" cap="none" normalizeH="0" baseline="0" dirty="0">
                <a:ln>
                  <a:noFill/>
                </a:ln>
                <a:solidFill>
                  <a:schemeClr val="tx1"/>
                </a:solidFill>
                <a:effectLst/>
                <a:latin typeface="Arial" pitchFamily="34" charset="0"/>
                <a:cs typeface="Arial" pitchFamily="34" charset="0"/>
              </a:rPr>
            </a:b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cxnSp>
        <p:nvCxnSpPr>
          <p:cNvPr id="2048" name="Connecteur droit avec flèche 2047"/>
          <p:cNvCxnSpPr/>
          <p:nvPr/>
        </p:nvCxnSpPr>
        <p:spPr>
          <a:xfrm flipH="1" flipV="1">
            <a:off x="1559421" y="1412776"/>
            <a:ext cx="1289000" cy="738663"/>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sp>
        <p:nvSpPr>
          <p:cNvPr id="2049" name="ZoneTexte 2048"/>
          <p:cNvSpPr txBox="1"/>
          <p:nvPr/>
        </p:nvSpPr>
        <p:spPr>
          <a:xfrm>
            <a:off x="125370" y="908720"/>
            <a:ext cx="1494302" cy="430887"/>
          </a:xfrm>
          <a:prstGeom prst="rect">
            <a:avLst/>
          </a:prstGeom>
          <a:ln w="9525"/>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100" dirty="0"/>
              <a:t>CH Vichy </a:t>
            </a:r>
          </a:p>
          <a:p>
            <a:r>
              <a:rPr lang="fr-FR" sz="1100" dirty="0"/>
              <a:t>Luc .Antoine Regard</a:t>
            </a:r>
          </a:p>
        </p:txBody>
      </p:sp>
      <p:sp>
        <p:nvSpPr>
          <p:cNvPr id="2050" name="ZoneTexte 2049"/>
          <p:cNvSpPr txBox="1"/>
          <p:nvPr/>
        </p:nvSpPr>
        <p:spPr>
          <a:xfrm>
            <a:off x="179512" y="1916832"/>
            <a:ext cx="1343397" cy="600164"/>
          </a:xfrm>
          <a:prstGeom prst="rect">
            <a:avLst/>
          </a:prstGeom>
          <a:ln w="9525"/>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100" dirty="0"/>
              <a:t>CHU </a:t>
            </a:r>
            <a:r>
              <a:rPr lang="fr-FR" sz="1100" dirty="0" err="1"/>
              <a:t>Clermond</a:t>
            </a:r>
            <a:endParaRPr lang="fr-FR" sz="1100" dirty="0"/>
          </a:p>
          <a:p>
            <a:r>
              <a:rPr lang="fr-FR" sz="1100" dirty="0"/>
              <a:t>Lydie </a:t>
            </a:r>
            <a:r>
              <a:rPr lang="fr-FR" sz="1100" dirty="0" err="1"/>
              <a:t>Devic</a:t>
            </a:r>
            <a:r>
              <a:rPr lang="fr-FR" sz="1100" dirty="0"/>
              <a:t> ½ tps au 1/01/23 </a:t>
            </a:r>
          </a:p>
        </p:txBody>
      </p:sp>
      <p:cxnSp>
        <p:nvCxnSpPr>
          <p:cNvPr id="29" name="Connecteur droit avec flèche 28"/>
          <p:cNvCxnSpPr>
            <a:endCxn id="27" idx="3"/>
          </p:cNvCxnSpPr>
          <p:nvPr/>
        </p:nvCxnSpPr>
        <p:spPr>
          <a:xfrm flipH="1">
            <a:off x="1117161" y="3705398"/>
            <a:ext cx="2302712" cy="574487"/>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51" name="ZoneTexte 2050"/>
          <p:cNvSpPr txBox="1"/>
          <p:nvPr/>
        </p:nvSpPr>
        <p:spPr>
          <a:xfrm>
            <a:off x="176709" y="5662409"/>
            <a:ext cx="975287" cy="430887"/>
          </a:xfrm>
          <a:prstGeom prst="rect">
            <a:avLst/>
          </a:prstGeom>
          <a:ln w="9525"/>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0"/>
              </a:spcAft>
            </a:pPr>
            <a:r>
              <a:rPr lang="fr-FR" sz="1100" dirty="0">
                <a:ea typeface="Calibri"/>
                <a:cs typeface="Times New Roman"/>
              </a:rPr>
              <a:t>Lamastre :</a:t>
            </a:r>
          </a:p>
          <a:p>
            <a:pPr>
              <a:spcAft>
                <a:spcPts val="0"/>
              </a:spcAft>
            </a:pPr>
            <a:r>
              <a:rPr lang="fr-FR" sz="1100" dirty="0">
                <a:ea typeface="Calibri"/>
                <a:cs typeface="Times New Roman"/>
              </a:rPr>
              <a:t>Diane </a:t>
            </a:r>
            <a:r>
              <a:rPr lang="fr-FR" sz="1100" dirty="0" err="1">
                <a:ea typeface="Calibri"/>
                <a:cs typeface="Times New Roman"/>
              </a:rPr>
              <a:t>Debey</a:t>
            </a:r>
            <a:endParaRPr lang="fr-FR" sz="1100" dirty="0">
              <a:ea typeface="Calibri"/>
              <a:cs typeface="Times New Roman"/>
            </a:endParaRPr>
          </a:p>
        </p:txBody>
      </p:sp>
      <p:cxnSp>
        <p:nvCxnSpPr>
          <p:cNvPr id="41" name="Connecteur droit avec flèche 40"/>
          <p:cNvCxnSpPr/>
          <p:nvPr/>
        </p:nvCxnSpPr>
        <p:spPr>
          <a:xfrm flipH="1" flipV="1">
            <a:off x="6452503" y="1305699"/>
            <a:ext cx="137779" cy="357860"/>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5751354" y="692696"/>
            <a:ext cx="1124902" cy="600164"/>
          </a:xfrm>
          <a:prstGeom prst="rect">
            <a:avLst/>
          </a:prstGeom>
          <a:ln w="9525"/>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100" dirty="0"/>
              <a:t>GEX : EHPAD de </a:t>
            </a:r>
            <a:r>
              <a:rPr lang="fr-FR" sz="1100" dirty="0" err="1"/>
              <a:t>Tougin</a:t>
            </a:r>
            <a:endParaRPr lang="fr-FR" sz="1100" dirty="0"/>
          </a:p>
          <a:p>
            <a:r>
              <a:rPr lang="fr-FR" sz="1100" dirty="0"/>
              <a:t>D. </a:t>
            </a:r>
            <a:r>
              <a:rPr lang="fr-FR" sz="1100" dirty="0" err="1"/>
              <a:t>Hyun</a:t>
            </a:r>
            <a:r>
              <a:rPr lang="fr-FR" sz="1100" dirty="0"/>
              <a:t> </a:t>
            </a:r>
            <a:r>
              <a:rPr lang="fr-FR" sz="1100" dirty="0" err="1"/>
              <a:t>Soek</a:t>
            </a:r>
            <a:endParaRPr lang="fr-FR" sz="1100" dirty="0"/>
          </a:p>
        </p:txBody>
      </p:sp>
      <p:cxnSp>
        <p:nvCxnSpPr>
          <p:cNvPr id="60" name="Connecteur droit avec flèche 59"/>
          <p:cNvCxnSpPr/>
          <p:nvPr/>
        </p:nvCxnSpPr>
        <p:spPr>
          <a:xfrm flipH="1" flipV="1">
            <a:off x="1528128" y="2266949"/>
            <a:ext cx="1027650" cy="514352"/>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84" name="ZoneTexte 2083"/>
          <p:cNvSpPr txBox="1"/>
          <p:nvPr/>
        </p:nvSpPr>
        <p:spPr>
          <a:xfrm>
            <a:off x="184731" y="193358"/>
            <a:ext cx="3300907"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fr-FR" sz="1600" b="1" dirty="0">
                <a:ln>
                  <a:solidFill>
                    <a:schemeClr val="bg1"/>
                  </a:solidFill>
                </a:ln>
              </a:rPr>
              <a:t>Equipes d’aumônerie</a:t>
            </a:r>
          </a:p>
          <a:p>
            <a:r>
              <a:rPr lang="fr-FR" sz="1600" b="1" dirty="0">
                <a:ln>
                  <a:solidFill>
                    <a:schemeClr val="bg1"/>
                  </a:solidFill>
                </a:ln>
              </a:rPr>
              <a:t>Rhône /Alpes/Auvergne -2023</a:t>
            </a:r>
          </a:p>
        </p:txBody>
      </p:sp>
      <p:cxnSp>
        <p:nvCxnSpPr>
          <p:cNvPr id="38" name="Connecteur droit avec flèche 37">
            <a:extLst>
              <a:ext uri="{FF2B5EF4-FFF2-40B4-BE49-F238E27FC236}">
                <a16:creationId xmlns:a16="http://schemas.microsoft.com/office/drawing/2014/main" id="{50E0BA16-2923-4CD1-9E5C-6BB53D067059}"/>
              </a:ext>
            </a:extLst>
          </p:cNvPr>
          <p:cNvCxnSpPr>
            <a:cxnSpLocks/>
            <a:endCxn id="49" idx="0"/>
          </p:cNvCxnSpPr>
          <p:nvPr/>
        </p:nvCxnSpPr>
        <p:spPr>
          <a:xfrm>
            <a:off x="4802138" y="4437112"/>
            <a:ext cx="1558772" cy="163208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136E4DB9-583E-427D-BA7F-72D804D45600}"/>
              </a:ext>
            </a:extLst>
          </p:cNvPr>
          <p:cNvSpPr txBox="1"/>
          <p:nvPr/>
        </p:nvSpPr>
        <p:spPr>
          <a:xfrm>
            <a:off x="5724128" y="6069196"/>
            <a:ext cx="1273564" cy="600164"/>
          </a:xfrm>
          <a:prstGeom prst="rect">
            <a:avLst/>
          </a:prstGeom>
          <a:ln w="9525"/>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100" dirty="0"/>
              <a:t>SSR St </a:t>
            </a:r>
            <a:r>
              <a:rPr lang="fr-FR" sz="1100" dirty="0" err="1"/>
              <a:t>G.les</a:t>
            </a:r>
            <a:r>
              <a:rPr lang="fr-FR" sz="1100" dirty="0"/>
              <a:t> Bains : C </a:t>
            </a:r>
            <a:r>
              <a:rPr lang="fr-FR" sz="1100" dirty="0" err="1"/>
              <a:t>Carrere</a:t>
            </a:r>
            <a:endParaRPr lang="fr-FR" sz="1100" dirty="0"/>
          </a:p>
          <a:p>
            <a:r>
              <a:rPr lang="fr-FR" sz="1100" dirty="0"/>
              <a:t>A/Salut</a:t>
            </a:r>
          </a:p>
        </p:txBody>
      </p:sp>
      <p:sp>
        <p:nvSpPr>
          <p:cNvPr id="2052" name="ZoneTexte 2051"/>
          <p:cNvSpPr txBox="1"/>
          <p:nvPr/>
        </p:nvSpPr>
        <p:spPr>
          <a:xfrm>
            <a:off x="4644008" y="5039598"/>
            <a:ext cx="1004324" cy="261610"/>
          </a:xfrm>
          <a:prstGeom prst="rect">
            <a:avLst/>
          </a:prstGeom>
          <a:noFill/>
        </p:spPr>
        <p:txBody>
          <a:bodyPr wrap="square" rtlCol="0">
            <a:spAutoFit/>
          </a:bodyPr>
          <a:lstStyle/>
          <a:p>
            <a:r>
              <a:rPr lang="fr-FR" sz="1100" b="1" dirty="0"/>
              <a:t>Montélimar</a:t>
            </a:r>
          </a:p>
        </p:txBody>
      </p:sp>
      <p:cxnSp>
        <p:nvCxnSpPr>
          <p:cNvPr id="2053" name="Connecteur droit avec flèche 2052"/>
          <p:cNvCxnSpPr/>
          <p:nvPr/>
        </p:nvCxnSpPr>
        <p:spPr>
          <a:xfrm flipV="1">
            <a:off x="6389164" y="1775707"/>
            <a:ext cx="1602311" cy="1405026"/>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55" name="ZoneTexte 2054"/>
          <p:cNvSpPr txBox="1"/>
          <p:nvPr/>
        </p:nvSpPr>
        <p:spPr>
          <a:xfrm>
            <a:off x="8037502" y="1320442"/>
            <a:ext cx="988490" cy="769441"/>
          </a:xfrm>
          <a:prstGeom prst="rect">
            <a:avLst/>
          </a:prstGeom>
          <a:solidFill>
            <a:schemeClr val="bg1"/>
          </a:solidFill>
          <a:ln w="9525">
            <a:solidFill>
              <a:srgbClr val="0070C0"/>
            </a:solidFill>
          </a:ln>
        </p:spPr>
        <p:txBody>
          <a:bodyPr wrap="square" rtlCol="0">
            <a:spAutoFit/>
          </a:bodyPr>
          <a:lstStyle/>
          <a:p>
            <a:r>
              <a:rPr lang="fr-FR" sz="1100" dirty="0"/>
              <a:t>Chambéry :</a:t>
            </a:r>
          </a:p>
          <a:p>
            <a:r>
              <a:rPr lang="fr-FR" sz="1100" dirty="0"/>
              <a:t>Laurent </a:t>
            </a:r>
            <a:r>
              <a:rPr lang="fr-FR" sz="1100" dirty="0" err="1"/>
              <a:t>Descos</a:t>
            </a:r>
            <a:r>
              <a:rPr lang="fr-FR" sz="1100" dirty="0"/>
              <a:t> pour la CLA. EEB</a:t>
            </a:r>
          </a:p>
        </p:txBody>
      </p:sp>
      <p:sp>
        <p:nvSpPr>
          <p:cNvPr id="52" name="Zone de texte 26"/>
          <p:cNvSpPr txBox="1"/>
          <p:nvPr/>
        </p:nvSpPr>
        <p:spPr>
          <a:xfrm>
            <a:off x="176710" y="3443142"/>
            <a:ext cx="1154929" cy="417906"/>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err="1">
                <a:effectLst/>
                <a:ea typeface="Calibri"/>
                <a:cs typeface="Times New Roman"/>
              </a:rPr>
              <a:t>M.Orieux</a:t>
            </a:r>
            <a:endParaRPr lang="fr-FR" sz="1100" dirty="0">
              <a:effectLst/>
              <a:ea typeface="Calibri"/>
              <a:cs typeface="Times New Roman"/>
            </a:endParaRPr>
          </a:p>
          <a:p>
            <a:pPr>
              <a:spcAft>
                <a:spcPts val="0"/>
              </a:spcAft>
            </a:pPr>
            <a:r>
              <a:rPr lang="fr-FR" sz="1100" dirty="0" err="1">
                <a:ea typeface="Calibri"/>
                <a:cs typeface="Times New Roman"/>
              </a:rPr>
              <a:t>Ehpad</a:t>
            </a:r>
            <a:r>
              <a:rPr lang="fr-FR" sz="1100" dirty="0">
                <a:ea typeface="Calibri"/>
                <a:cs typeface="Times New Roman"/>
              </a:rPr>
              <a:t> Mazet</a:t>
            </a:r>
            <a:endParaRPr lang="fr-FR" sz="1100" dirty="0">
              <a:effectLst/>
              <a:ea typeface="Calibri"/>
              <a:cs typeface="Times New Roman"/>
            </a:endParaRPr>
          </a:p>
        </p:txBody>
      </p:sp>
      <p:sp>
        <p:nvSpPr>
          <p:cNvPr id="54" name="Zone de texte 26"/>
          <p:cNvSpPr txBox="1"/>
          <p:nvPr/>
        </p:nvSpPr>
        <p:spPr>
          <a:xfrm>
            <a:off x="200944" y="5179645"/>
            <a:ext cx="1344567" cy="409595"/>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200" dirty="0">
                <a:effectLst/>
                <a:ea typeface="Calibri"/>
                <a:cs typeface="Times New Roman"/>
              </a:rPr>
              <a:t>P</a:t>
            </a:r>
            <a:r>
              <a:rPr lang="fr-FR" sz="1100" dirty="0">
                <a:effectLst/>
                <a:ea typeface="Calibri"/>
                <a:cs typeface="Times New Roman"/>
              </a:rPr>
              <a:t>. </a:t>
            </a:r>
            <a:r>
              <a:rPr lang="fr-FR" sz="1100" dirty="0" err="1">
                <a:effectLst/>
                <a:ea typeface="Calibri"/>
                <a:cs typeface="Times New Roman"/>
              </a:rPr>
              <a:t>Reversat</a:t>
            </a:r>
            <a:endParaRPr lang="fr-FR" sz="1100" dirty="0">
              <a:effectLst/>
              <a:ea typeface="Calibri"/>
              <a:cs typeface="Times New Roman"/>
            </a:endParaRPr>
          </a:p>
          <a:p>
            <a:pPr>
              <a:spcAft>
                <a:spcPts val="0"/>
              </a:spcAft>
            </a:pPr>
            <a:r>
              <a:rPr lang="fr-FR" sz="1100" dirty="0">
                <a:ea typeface="Calibri"/>
                <a:cs typeface="Times New Roman"/>
              </a:rPr>
              <a:t>EHPAD St </a:t>
            </a:r>
            <a:r>
              <a:rPr lang="fr-FR" sz="1100" dirty="0" err="1">
                <a:ea typeface="Calibri"/>
                <a:cs typeface="Times New Roman"/>
              </a:rPr>
              <a:t>Agrève</a:t>
            </a:r>
            <a:endParaRPr lang="fr-FR" sz="1100" dirty="0">
              <a:effectLst/>
              <a:ea typeface="Calibri"/>
              <a:cs typeface="Times New Roman"/>
            </a:endParaRPr>
          </a:p>
        </p:txBody>
      </p:sp>
      <p:cxnSp>
        <p:nvCxnSpPr>
          <p:cNvPr id="2065" name="Connecteur droit avec flèche 2064"/>
          <p:cNvCxnSpPr/>
          <p:nvPr/>
        </p:nvCxnSpPr>
        <p:spPr>
          <a:xfrm flipH="1">
            <a:off x="1331639" y="4077072"/>
            <a:ext cx="2966148" cy="1224136"/>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67" name="Connecteur droit avec flèche 2066"/>
          <p:cNvCxnSpPr/>
          <p:nvPr/>
        </p:nvCxnSpPr>
        <p:spPr>
          <a:xfrm flipH="1" flipV="1">
            <a:off x="1115616" y="3645024"/>
            <a:ext cx="2736304" cy="700619"/>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286000" y="-3957637"/>
            <a:ext cx="4572000" cy="923330"/>
          </a:xfrm>
          <a:prstGeom prst="rect">
            <a:avLst/>
          </a:prstGeom>
        </p:spPr>
        <p:txBody>
          <a:bodyPr>
            <a:spAutoFit/>
          </a:bodyPr>
          <a:lstStyle/>
          <a:p>
            <a:endParaRPr lang="fr-FR" dirty="0"/>
          </a:p>
          <a:p>
            <a:br>
              <a:rPr lang="fr-FR" dirty="0"/>
            </a:br>
            <a:endParaRPr lang="fr-FR" dirty="0">
              <a:effectLst/>
            </a:endParaRPr>
          </a:p>
        </p:txBody>
      </p:sp>
      <p:sp>
        <p:nvSpPr>
          <p:cNvPr id="2056" name="ZoneTexte 2055"/>
          <p:cNvSpPr txBox="1"/>
          <p:nvPr/>
        </p:nvSpPr>
        <p:spPr>
          <a:xfrm>
            <a:off x="5436096" y="4005064"/>
            <a:ext cx="681555" cy="261610"/>
          </a:xfrm>
          <a:prstGeom prst="rect">
            <a:avLst/>
          </a:prstGeom>
          <a:noFill/>
        </p:spPr>
        <p:txBody>
          <a:bodyPr wrap="square" rtlCol="0">
            <a:spAutoFit/>
          </a:bodyPr>
          <a:lstStyle/>
          <a:p>
            <a:r>
              <a:rPr lang="fr-FR" sz="1100" dirty="0"/>
              <a:t>Romans</a:t>
            </a:r>
          </a:p>
        </p:txBody>
      </p:sp>
      <p:sp>
        <p:nvSpPr>
          <p:cNvPr id="2059" name="Ellipse 2058"/>
          <p:cNvSpPr/>
          <p:nvPr/>
        </p:nvSpPr>
        <p:spPr>
          <a:xfrm>
            <a:off x="5421946" y="4077072"/>
            <a:ext cx="45719" cy="72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18415" cmpd="sng">
                <a:noFill/>
                <a:prstDash val="solid"/>
              </a:ln>
              <a:solidFill>
                <a:srgbClr val="FFFFFF"/>
              </a:solidFill>
              <a:effectLst>
                <a:outerShdw blurRad="63500" dir="3600000" algn="tl" rotWithShape="0">
                  <a:srgbClr val="000000">
                    <a:alpha val="70000"/>
                  </a:srgbClr>
                </a:outerShdw>
              </a:effectLst>
            </a:endParaRPr>
          </a:p>
        </p:txBody>
      </p:sp>
      <p:sp>
        <p:nvSpPr>
          <p:cNvPr id="2066" name="ZoneTexte 2065"/>
          <p:cNvSpPr txBox="1"/>
          <p:nvPr/>
        </p:nvSpPr>
        <p:spPr>
          <a:xfrm>
            <a:off x="5083463" y="4751566"/>
            <a:ext cx="568657" cy="261610"/>
          </a:xfrm>
          <a:prstGeom prst="rect">
            <a:avLst/>
          </a:prstGeom>
          <a:noFill/>
        </p:spPr>
        <p:txBody>
          <a:bodyPr wrap="square" rtlCol="0">
            <a:spAutoFit/>
          </a:bodyPr>
          <a:lstStyle/>
          <a:p>
            <a:r>
              <a:rPr lang="fr-FR" sz="1100" dirty="0"/>
              <a:t>Crest</a:t>
            </a:r>
          </a:p>
        </p:txBody>
      </p:sp>
      <p:sp>
        <p:nvSpPr>
          <p:cNvPr id="62" name="Ellipse 61"/>
          <p:cNvSpPr/>
          <p:nvPr/>
        </p:nvSpPr>
        <p:spPr>
          <a:xfrm>
            <a:off x="5083463" y="4810363"/>
            <a:ext cx="45719" cy="72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18415" cmpd="sng">
                <a:no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488" y="3382963"/>
            <a:ext cx="73025"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 name="ZoneTexte 2067"/>
          <p:cNvSpPr txBox="1"/>
          <p:nvPr/>
        </p:nvSpPr>
        <p:spPr>
          <a:xfrm>
            <a:off x="7525850" y="6165304"/>
            <a:ext cx="1222614" cy="600164"/>
          </a:xfrm>
          <a:prstGeom prst="rect">
            <a:avLst/>
          </a:prstGeom>
          <a:solidFill>
            <a:schemeClr val="bg1"/>
          </a:solidFill>
          <a:ln w="9525">
            <a:solidFill>
              <a:srgbClr val="0070C0"/>
            </a:solidFill>
          </a:ln>
        </p:spPr>
        <p:txBody>
          <a:bodyPr wrap="square" rtlCol="0">
            <a:spAutoFit/>
          </a:bodyPr>
          <a:lstStyle/>
          <a:p>
            <a:r>
              <a:rPr lang="fr-FR" sz="1100" dirty="0"/>
              <a:t>S.D </a:t>
            </a:r>
            <a:r>
              <a:rPr lang="fr-FR" sz="1100" dirty="0" err="1"/>
              <a:t>Cazenove</a:t>
            </a:r>
            <a:endParaRPr lang="fr-FR" sz="1100" dirty="0"/>
          </a:p>
          <a:p>
            <a:r>
              <a:rPr lang="fr-FR" sz="1100" dirty="0"/>
              <a:t>20% CH Tournon</a:t>
            </a:r>
          </a:p>
          <a:p>
            <a:r>
              <a:rPr lang="fr-FR" sz="1100" dirty="0"/>
              <a:t>+CLA</a:t>
            </a:r>
          </a:p>
        </p:txBody>
      </p:sp>
      <p:cxnSp>
        <p:nvCxnSpPr>
          <p:cNvPr id="2071" name="Connecteur droit avec flèche 2070"/>
          <p:cNvCxnSpPr/>
          <p:nvPr/>
        </p:nvCxnSpPr>
        <p:spPr>
          <a:xfrm>
            <a:off x="4932923" y="4234243"/>
            <a:ext cx="2084133" cy="1287702"/>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sp>
        <p:nvSpPr>
          <p:cNvPr id="59" name="ZoneTexte 58"/>
          <p:cNvSpPr txBox="1"/>
          <p:nvPr/>
        </p:nvSpPr>
        <p:spPr>
          <a:xfrm>
            <a:off x="4939447" y="44624"/>
            <a:ext cx="1565987" cy="430887"/>
          </a:xfrm>
          <a:prstGeom prst="rect">
            <a:avLst/>
          </a:prstGeom>
          <a:ln w="9525"/>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100" dirty="0"/>
              <a:t>Bourg en B : projet Ô avec Magali Carlier</a:t>
            </a:r>
          </a:p>
        </p:txBody>
      </p:sp>
      <p:cxnSp>
        <p:nvCxnSpPr>
          <p:cNvPr id="2058" name="Connecteur droit avec flèche 2057"/>
          <p:cNvCxnSpPr/>
          <p:nvPr/>
        </p:nvCxnSpPr>
        <p:spPr>
          <a:xfrm flipH="1" flipV="1">
            <a:off x="5436096" y="516523"/>
            <a:ext cx="54431" cy="1396777"/>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067944" y="908720"/>
            <a:ext cx="1227003" cy="600164"/>
          </a:xfrm>
          <a:prstGeom prst="rect">
            <a:avLst/>
          </a:prstGeom>
          <a:noFill/>
          <a:ln w="9525">
            <a:solidFill>
              <a:srgbClr val="0070C0"/>
            </a:solidFill>
          </a:ln>
        </p:spPr>
        <p:txBody>
          <a:bodyPr wrap="square" rtlCol="0">
            <a:spAutoFit/>
          </a:bodyPr>
          <a:lstStyle/>
          <a:p>
            <a:r>
              <a:rPr lang="fr-FR" sz="1100" dirty="0"/>
              <a:t>Vienne :</a:t>
            </a:r>
          </a:p>
          <a:p>
            <a:r>
              <a:rPr lang="fr-FR" sz="1100" dirty="0"/>
              <a:t>F. Perrier </a:t>
            </a:r>
            <a:r>
              <a:rPr lang="fr-FR" sz="1100" dirty="0" err="1"/>
              <a:t>Argaud</a:t>
            </a:r>
            <a:r>
              <a:rPr lang="fr-FR" sz="1100" dirty="0"/>
              <a:t> </a:t>
            </a:r>
            <a:r>
              <a:rPr lang="fr-FR" sz="1100" dirty="0" err="1"/>
              <a:t>Bénév</a:t>
            </a:r>
            <a:r>
              <a:rPr lang="fr-FR" sz="1100" dirty="0"/>
              <a:t>. </a:t>
            </a:r>
          </a:p>
        </p:txBody>
      </p:sp>
      <p:cxnSp>
        <p:nvCxnSpPr>
          <p:cNvPr id="2063" name="Connecteur droit avec flèche 2062"/>
          <p:cNvCxnSpPr/>
          <p:nvPr/>
        </p:nvCxnSpPr>
        <p:spPr>
          <a:xfrm flipH="1" flipV="1">
            <a:off x="4681446" y="1486846"/>
            <a:ext cx="488215" cy="1798138"/>
          </a:xfrm>
          <a:prstGeom prst="straightConnector1">
            <a:avLst/>
          </a:prstGeom>
          <a:ln w="1905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sp>
        <p:nvSpPr>
          <p:cNvPr id="2057" name="Étoile à 5 branches 2056"/>
          <p:cNvSpPr/>
          <p:nvPr/>
        </p:nvSpPr>
        <p:spPr>
          <a:xfrm>
            <a:off x="2460677" y="6608480"/>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Étoile à 5 branches 63"/>
          <p:cNvSpPr/>
          <p:nvPr/>
        </p:nvSpPr>
        <p:spPr>
          <a:xfrm>
            <a:off x="6325824" y="288476"/>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Étoile à 5 branches 64"/>
          <p:cNvSpPr/>
          <p:nvPr/>
        </p:nvSpPr>
        <p:spPr>
          <a:xfrm>
            <a:off x="8748464" y="1556517"/>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Étoile à 5 branches 65"/>
          <p:cNvSpPr/>
          <p:nvPr/>
        </p:nvSpPr>
        <p:spPr>
          <a:xfrm>
            <a:off x="4539946" y="415792"/>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Étoile à 5 branches 66"/>
          <p:cNvSpPr/>
          <p:nvPr/>
        </p:nvSpPr>
        <p:spPr>
          <a:xfrm>
            <a:off x="5042982" y="975200"/>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Étoile à 5 branches 67"/>
          <p:cNvSpPr/>
          <p:nvPr/>
        </p:nvSpPr>
        <p:spPr>
          <a:xfrm>
            <a:off x="971600" y="2864064"/>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 de texte 26"/>
          <p:cNvSpPr txBox="1"/>
          <p:nvPr/>
        </p:nvSpPr>
        <p:spPr>
          <a:xfrm>
            <a:off x="231200" y="4667278"/>
            <a:ext cx="940451" cy="417906"/>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Projet </a:t>
            </a:r>
            <a:r>
              <a:rPr lang="fr-FR" sz="1100" dirty="0" err="1">
                <a:effectLst/>
                <a:ea typeface="Calibri"/>
                <a:cs typeface="Times New Roman"/>
              </a:rPr>
              <a:t>Aumonerie</a:t>
            </a:r>
            <a:endParaRPr lang="fr-FR" sz="1100" dirty="0">
              <a:effectLst/>
              <a:ea typeface="Calibri"/>
              <a:cs typeface="Times New Roman"/>
            </a:endParaRPr>
          </a:p>
        </p:txBody>
      </p:sp>
      <p:cxnSp>
        <p:nvCxnSpPr>
          <p:cNvPr id="2062" name="Connecteur droit avec flèche 2061"/>
          <p:cNvCxnSpPr/>
          <p:nvPr/>
        </p:nvCxnSpPr>
        <p:spPr>
          <a:xfrm flipH="1">
            <a:off x="1171651" y="4509120"/>
            <a:ext cx="448021" cy="242446"/>
          </a:xfrm>
          <a:prstGeom prst="straightConnector1">
            <a:avLst/>
          </a:prstGeom>
          <a:ln w="19050">
            <a:solidFill>
              <a:srgbClr val="FF0000"/>
            </a:solidFill>
            <a:prstDash val="dash"/>
            <a:tailEnd type="arrow"/>
          </a:ln>
        </p:spPr>
        <p:style>
          <a:lnRef idx="1">
            <a:schemeClr val="accent2"/>
          </a:lnRef>
          <a:fillRef idx="0">
            <a:schemeClr val="accent2"/>
          </a:fillRef>
          <a:effectRef idx="0">
            <a:schemeClr val="accent2"/>
          </a:effectRef>
          <a:fontRef idx="minor">
            <a:schemeClr val="tx1"/>
          </a:fontRef>
        </p:style>
      </p:cxnSp>
      <p:sp>
        <p:nvSpPr>
          <p:cNvPr id="74" name="Étoile à 5 branches 73"/>
          <p:cNvSpPr/>
          <p:nvPr/>
        </p:nvSpPr>
        <p:spPr>
          <a:xfrm>
            <a:off x="889768" y="4689140"/>
            <a:ext cx="126679" cy="132888"/>
          </a:xfrm>
          <a:prstGeom prst="star5">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 de texte 26">
            <a:extLst>
              <a:ext uri="{FF2B5EF4-FFF2-40B4-BE49-F238E27FC236}">
                <a16:creationId xmlns:a16="http://schemas.microsoft.com/office/drawing/2014/main" id="{805E0E9D-88B7-3229-EAC6-9A71F3B5D047}"/>
              </a:ext>
            </a:extLst>
          </p:cNvPr>
          <p:cNvSpPr txBox="1"/>
          <p:nvPr/>
        </p:nvSpPr>
        <p:spPr>
          <a:xfrm>
            <a:off x="201776" y="1412776"/>
            <a:ext cx="1066524" cy="417906"/>
          </a:xfrm>
          <a:prstGeom prst="rect">
            <a:avLst/>
          </a:prstGeom>
          <a:ln w="9525"/>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100" dirty="0">
                <a:effectLst/>
                <a:ea typeface="Calibri"/>
                <a:cs typeface="Times New Roman"/>
              </a:rPr>
              <a:t>H. Conard</a:t>
            </a:r>
          </a:p>
          <a:p>
            <a:pPr>
              <a:spcAft>
                <a:spcPts val="0"/>
              </a:spcAft>
            </a:pPr>
            <a:r>
              <a:rPr lang="fr-FR" sz="1100" dirty="0">
                <a:ea typeface="Calibri"/>
                <a:cs typeface="Times New Roman"/>
              </a:rPr>
              <a:t>CH Montluçon</a:t>
            </a:r>
            <a:endParaRPr lang="fr-FR" sz="1100" dirty="0">
              <a:effectLst/>
              <a:ea typeface="Calibri"/>
              <a:cs typeface="Times New Roman"/>
            </a:endParaRPr>
          </a:p>
        </p:txBody>
      </p:sp>
      <p:cxnSp>
        <p:nvCxnSpPr>
          <p:cNvPr id="36" name="Connecteur droit avec flèche 35">
            <a:extLst>
              <a:ext uri="{FF2B5EF4-FFF2-40B4-BE49-F238E27FC236}">
                <a16:creationId xmlns:a16="http://schemas.microsoft.com/office/drawing/2014/main" id="{8B5A8F7E-034F-AD93-B871-3F2057010CBA}"/>
              </a:ext>
            </a:extLst>
          </p:cNvPr>
          <p:cNvCxnSpPr>
            <a:cxnSpLocks/>
            <a:endCxn id="34" idx="3"/>
          </p:cNvCxnSpPr>
          <p:nvPr/>
        </p:nvCxnSpPr>
        <p:spPr>
          <a:xfrm flipH="1">
            <a:off x="1268300" y="1621729"/>
            <a:ext cx="554423"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4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75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435">
                                          <p:stCondLst>
                                            <p:cond delay="0"/>
                                          </p:stCondLst>
                                        </p:cTn>
                                        <p:tgtEl>
                                          <p:spTgt spid="2054"/>
                                        </p:tgtEl>
                                      </p:cBhvr>
                                    </p:animEffect>
                                    <p:anim calcmode="lin" valueType="num">
                                      <p:cBhvr>
                                        <p:cTn id="8" dur="1367"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05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05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054"/>
                                        </p:tgtEl>
                                        <p:attrNameLst>
                                          <p:attrName>ppt_y</p:attrName>
                                        </p:attrNameLst>
                                      </p:cBhvr>
                                      <p:tavLst>
                                        <p:tav tm="0" fmla="#ppt_y-sin(pi*$)/81">
                                          <p:val>
                                            <p:fltVal val="0"/>
                                          </p:val>
                                        </p:tav>
                                        <p:tav tm="100000">
                                          <p:val>
                                            <p:fltVal val="1"/>
                                          </p:val>
                                        </p:tav>
                                      </p:tavLst>
                                    </p:anim>
                                    <p:animScale>
                                      <p:cBhvr>
                                        <p:cTn id="13" dur="20">
                                          <p:stCondLst>
                                            <p:cond delay="487"/>
                                          </p:stCondLst>
                                        </p:cTn>
                                        <p:tgtEl>
                                          <p:spTgt spid="2054"/>
                                        </p:tgtEl>
                                      </p:cBhvr>
                                      <p:to x="100000" y="60000"/>
                                    </p:animScale>
                                    <p:animScale>
                                      <p:cBhvr>
                                        <p:cTn id="14" dur="124" decel="50000">
                                          <p:stCondLst>
                                            <p:cond delay="507"/>
                                          </p:stCondLst>
                                        </p:cTn>
                                        <p:tgtEl>
                                          <p:spTgt spid="2054"/>
                                        </p:tgtEl>
                                      </p:cBhvr>
                                      <p:to x="100000" y="100000"/>
                                    </p:animScale>
                                    <p:animScale>
                                      <p:cBhvr>
                                        <p:cTn id="15" dur="20">
                                          <p:stCondLst>
                                            <p:cond delay="984"/>
                                          </p:stCondLst>
                                        </p:cTn>
                                        <p:tgtEl>
                                          <p:spTgt spid="2054"/>
                                        </p:tgtEl>
                                      </p:cBhvr>
                                      <p:to x="100000" y="80000"/>
                                    </p:animScale>
                                    <p:animScale>
                                      <p:cBhvr>
                                        <p:cTn id="16" dur="124" decel="50000">
                                          <p:stCondLst>
                                            <p:cond delay="1004"/>
                                          </p:stCondLst>
                                        </p:cTn>
                                        <p:tgtEl>
                                          <p:spTgt spid="2054"/>
                                        </p:tgtEl>
                                      </p:cBhvr>
                                      <p:to x="100000" y="100000"/>
                                    </p:animScale>
                                    <p:animScale>
                                      <p:cBhvr>
                                        <p:cTn id="17" dur="20">
                                          <p:stCondLst>
                                            <p:cond delay="1231"/>
                                          </p:stCondLst>
                                        </p:cTn>
                                        <p:tgtEl>
                                          <p:spTgt spid="2054"/>
                                        </p:tgtEl>
                                      </p:cBhvr>
                                      <p:to x="100000" y="90000"/>
                                    </p:animScale>
                                    <p:animScale>
                                      <p:cBhvr>
                                        <p:cTn id="18" dur="124" decel="50000">
                                          <p:stCondLst>
                                            <p:cond delay="1251"/>
                                          </p:stCondLst>
                                        </p:cTn>
                                        <p:tgtEl>
                                          <p:spTgt spid="2054"/>
                                        </p:tgtEl>
                                      </p:cBhvr>
                                      <p:to x="100000" y="100000"/>
                                    </p:animScale>
                                    <p:animScale>
                                      <p:cBhvr>
                                        <p:cTn id="19" dur="20">
                                          <p:stCondLst>
                                            <p:cond delay="1356"/>
                                          </p:stCondLst>
                                        </p:cTn>
                                        <p:tgtEl>
                                          <p:spTgt spid="2054"/>
                                        </p:tgtEl>
                                      </p:cBhvr>
                                      <p:to x="100000" y="95000"/>
                                    </p:animScale>
                                    <p:animScale>
                                      <p:cBhvr>
                                        <p:cTn id="20" dur="124" decel="50000">
                                          <p:stCondLst>
                                            <p:cond delay="1376"/>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p:txBody>
          <a:bodyPr/>
          <a:lstStyle/>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0359" y="1326231"/>
            <a:ext cx="5906875" cy="4430156"/>
          </a:xfrm>
          <a:prstGeom prst="rect">
            <a:avLst/>
          </a:prstGeom>
          <a:ln>
            <a:noFill/>
          </a:ln>
          <a:effectLst>
            <a:softEdge rad="112500"/>
          </a:effectLst>
        </p:spPr>
      </p:pic>
      <p:sp>
        <p:nvSpPr>
          <p:cNvPr id="5" name="ZoneTexte 4"/>
          <p:cNvSpPr txBox="1"/>
          <p:nvPr/>
        </p:nvSpPr>
        <p:spPr>
          <a:xfrm>
            <a:off x="5364088" y="980728"/>
            <a:ext cx="316835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rPr>
              <a:t>Le service d’aumônerie hospitalière a à cœur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rPr>
              <a:t>d’ être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rPr>
              <a:t>* Un repère positif, image de l’Evangile, porteur de l’amour du prochain </a:t>
            </a:r>
            <a:r>
              <a:rPr kumimoji="0" lang="fr-FR" sz="2000" b="1" i="0" u="none" strike="noStrike" kern="1200" cap="none" spc="0" normalizeH="0" baseline="0" noProof="0" dirty="0" err="1">
                <a:ln>
                  <a:noFill/>
                </a:ln>
                <a:solidFill>
                  <a:srgbClr val="2E83C3">
                    <a:lumMod val="50000"/>
                  </a:srgbClr>
                </a:solidFill>
                <a:effectLst/>
                <a:uLnTx/>
                <a:uFillTx/>
                <a:latin typeface="Trebuchet MS"/>
                <a:ea typeface="+mn-ea"/>
                <a:cs typeface="+mn-cs"/>
              </a:rPr>
              <a:t>quelqu’il</a:t>
            </a:r>
            <a:r>
              <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rPr>
              <a:t> soit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E83C3">
                    <a:lumMod val="50000"/>
                  </a:srgbClr>
                </a:solidFill>
                <a:effectLst/>
                <a:uLnTx/>
                <a:uFillTx/>
                <a:latin typeface="Trebuchet MS"/>
                <a:ea typeface="+mn-ea"/>
                <a:cs typeface="+mn-cs"/>
              </a:rPr>
              <a:t>* Acteur de l’unité au sens large du terme puisque dans le mot « humanité » se trouve aussi le mot « unité »</a:t>
            </a:r>
          </a:p>
        </p:txBody>
      </p:sp>
      <p:sp>
        <p:nvSpPr>
          <p:cNvPr id="6" name="ZoneTexte 5"/>
          <p:cNvSpPr txBox="1"/>
          <p:nvPr/>
        </p:nvSpPr>
        <p:spPr>
          <a:xfrm>
            <a:off x="4716016" y="260648"/>
            <a:ext cx="41764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E83C3">
                    <a:lumMod val="50000"/>
                  </a:srgbClr>
                </a:solidFill>
                <a:effectLst/>
                <a:uLnTx/>
                <a:uFillTx/>
                <a:latin typeface="Trebuchet MS"/>
                <a:ea typeface="+mn-ea"/>
                <a:cs typeface="+mn-cs"/>
              </a:rPr>
              <a:t>Pour terminer,</a:t>
            </a:r>
          </a:p>
        </p:txBody>
      </p:sp>
    </p:spTree>
    <p:extLst>
      <p:ext uri="{BB962C8B-B14F-4D97-AF65-F5344CB8AC3E}">
        <p14:creationId xmlns:p14="http://schemas.microsoft.com/office/powerpoint/2010/main" val="22013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260648"/>
            <a:ext cx="85689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73E87"/>
                </a:solidFill>
                <a:effectLst/>
                <a:uLnTx/>
                <a:uFillTx/>
                <a:latin typeface="Candara"/>
                <a:ea typeface="+mn-ea"/>
                <a:cs typeface="+mn-cs"/>
              </a:rPr>
              <a:t>Bonne route  à tous sur les chemins de visites, d’humanité, de fraternité, chemins habités et déjà fréquentés par notre Dieu d’amour </a:t>
            </a:r>
          </a:p>
        </p:txBody>
      </p:sp>
      <p:pic>
        <p:nvPicPr>
          <p:cNvPr id="3074" name="Picture 2" descr="C:\Users\protest-rms\Desktop\3221830291_1_3_O2FgH0w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628800"/>
            <a:ext cx="5112568" cy="5112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79512" y="2615424"/>
            <a:ext cx="26642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584D3">
                    <a:lumMod val="75000"/>
                  </a:srgbClr>
                </a:solidFill>
                <a:effectLst/>
                <a:uLnTx/>
                <a:uFillTx/>
                <a:latin typeface="Candara"/>
                <a:ea typeface="+mn-ea"/>
                <a:cs typeface="+mn-cs"/>
              </a:rPr>
              <a:t>« Va avec la force que tu as.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584D3">
                    <a:lumMod val="75000"/>
                  </a:srgbClr>
                </a:solidFill>
                <a:effectLst/>
                <a:uLnTx/>
                <a:uFillTx/>
                <a:latin typeface="Candara"/>
                <a:ea typeface="+mn-ea"/>
                <a:cs typeface="+mn-cs"/>
              </a:rPr>
              <a:t>Juges 6/14</a:t>
            </a:r>
          </a:p>
        </p:txBody>
      </p:sp>
    </p:spTree>
    <p:extLst>
      <p:ext uri="{BB962C8B-B14F-4D97-AF65-F5344CB8AC3E}">
        <p14:creationId xmlns:p14="http://schemas.microsoft.com/office/powerpoint/2010/main" val="5516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fltVal val="0"/>
                                          </p:val>
                                        </p:tav>
                                        <p:tav tm="100000">
                                          <p:val>
                                            <p:strVal val="#ppt_w"/>
                                          </p:val>
                                        </p:tav>
                                      </p:tavLst>
                                    </p:anim>
                                    <p:anim calcmode="lin" valueType="num">
                                      <p:cBhvr>
                                        <p:cTn id="8" dur="2000" fill="hold"/>
                                        <p:tgtEl>
                                          <p:spTgt spid="3074"/>
                                        </p:tgtEl>
                                        <p:attrNameLst>
                                          <p:attrName>ppt_h</p:attrName>
                                        </p:attrNameLst>
                                      </p:cBhvr>
                                      <p:tavLst>
                                        <p:tav tm="0">
                                          <p:val>
                                            <p:fltVal val="0"/>
                                          </p:val>
                                        </p:tav>
                                        <p:tav tm="100000">
                                          <p:val>
                                            <p:strVal val="#ppt_h"/>
                                          </p:val>
                                        </p:tav>
                                      </p:tavLst>
                                    </p:anim>
                                    <p:anim calcmode="lin" valueType="num">
                                      <p:cBhvr>
                                        <p:cTn id="9" dur="2000" fill="hold"/>
                                        <p:tgtEl>
                                          <p:spTgt spid="3074"/>
                                        </p:tgtEl>
                                        <p:attrNameLst>
                                          <p:attrName>style.rotation</p:attrName>
                                        </p:attrNameLst>
                                      </p:cBhvr>
                                      <p:tavLst>
                                        <p:tav tm="0">
                                          <p:val>
                                            <p:fltVal val="90"/>
                                          </p:val>
                                        </p:tav>
                                        <p:tav tm="100000">
                                          <p:val>
                                            <p:fltVal val="0"/>
                                          </p:val>
                                        </p:tav>
                                      </p:tavLst>
                                    </p:anim>
                                    <p:animEffect transition="in" filter="fade">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9DD1F2D-C0BC-FD5F-4163-70253CC7C935}"/>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4697C971-D925-E2C9-30F8-CD9F05B43471}"/>
              </a:ext>
            </a:extLst>
          </p:cNvPr>
          <p:cNvSpPr>
            <a:spLocks noGrp="1"/>
          </p:cNvSpPr>
          <p:nvPr>
            <p:ph type="title"/>
          </p:nvPr>
        </p:nvSpPr>
        <p:spPr/>
        <p:txBody>
          <a:bodyPr/>
          <a:lstStyle/>
          <a:p>
            <a:endParaRPr lang="fr-FR"/>
          </a:p>
        </p:txBody>
      </p:sp>
      <p:pic>
        <p:nvPicPr>
          <p:cNvPr id="2196" name="Image 1">
            <a:extLst>
              <a:ext uri="{FF2B5EF4-FFF2-40B4-BE49-F238E27FC236}">
                <a16:creationId xmlns:a16="http://schemas.microsoft.com/office/drawing/2014/main" id="{DEF1468C-4CCF-4EE4-2677-E49AFE108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29" y="130729"/>
            <a:ext cx="8717850" cy="6682647"/>
          </a:xfrm>
          <a:prstGeom prst="rect">
            <a:avLst/>
          </a:prstGeom>
          <a:noFill/>
          <a:extLst>
            <a:ext uri="{909E8E84-426E-40DD-AFC4-6F175D3DCCD1}">
              <a14:hiddenFill xmlns:a14="http://schemas.microsoft.com/office/drawing/2010/main">
                <a:solidFill>
                  <a:srgbClr val="FFFFFF"/>
                </a:solidFill>
              </a14:hiddenFill>
            </a:ext>
          </a:extLst>
        </p:spPr>
      </p:pic>
      <p:sp>
        <p:nvSpPr>
          <p:cNvPr id="2108" name="Zone de texte 2">
            <a:extLst>
              <a:ext uri="{FF2B5EF4-FFF2-40B4-BE49-F238E27FC236}">
                <a16:creationId xmlns:a16="http://schemas.microsoft.com/office/drawing/2014/main" id="{E919524B-99C1-BDF9-19B9-BB1098DBFBE8}"/>
              </a:ext>
            </a:extLst>
          </p:cNvPr>
          <p:cNvSpPr txBox="1">
            <a:spLocks noChangeArrowheads="1"/>
          </p:cNvSpPr>
          <p:nvPr/>
        </p:nvSpPr>
        <p:spPr bwMode="auto">
          <a:xfrm>
            <a:off x="5616128" y="3645024"/>
            <a:ext cx="3276352" cy="5334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Service d’aumônerie protestant simplement  au service de l’autre</a:t>
            </a:r>
            <a:endParaRPr kumimoji="0" lang="fr-FR" altLang="fr-FR" sz="2000" b="0" i="0" u="none" strike="noStrike" cap="none" normalizeH="0" baseline="0" dirty="0">
              <a:ln>
                <a:noFill/>
              </a:ln>
              <a:solidFill>
                <a:schemeClr val="accent3">
                  <a:lumMod val="50000"/>
                </a:schemeClr>
              </a:solidFill>
              <a:effectLst/>
              <a:latin typeface="Arial" panose="020B0604020202020204" pitchFamily="34" charset="0"/>
            </a:endParaRPr>
          </a:p>
        </p:txBody>
      </p:sp>
      <p:sp>
        <p:nvSpPr>
          <p:cNvPr id="2109" name="Zone de texte 3">
            <a:extLst>
              <a:ext uri="{FF2B5EF4-FFF2-40B4-BE49-F238E27FC236}">
                <a16:creationId xmlns:a16="http://schemas.microsoft.com/office/drawing/2014/main" id="{6997CF0F-5364-5E1D-932E-DD6078420F5C}"/>
              </a:ext>
            </a:extLst>
          </p:cNvPr>
          <p:cNvSpPr txBox="1">
            <a:spLocks noChangeArrowheads="1"/>
          </p:cNvSpPr>
          <p:nvPr/>
        </p:nvSpPr>
        <p:spPr bwMode="auto">
          <a:xfrm>
            <a:off x="3621088" y="641820"/>
            <a:ext cx="1609725" cy="523875"/>
          </a:xfrm>
          <a:prstGeom prst="rect">
            <a:avLst/>
          </a:prstGeom>
          <a:solidFill>
            <a:srgbClr val="00B050"/>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Visites aux patients</a:t>
            </a:r>
            <a:endParaRPr kumimoji="0" lang="fr-FR" altLang="fr-F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et résidents  </a:t>
            </a:r>
            <a:endParaRPr kumimoji="0" lang="fr-FR" altLang="fr-FR" sz="700" b="0" i="0" u="none" strike="noStrike" cap="none" normalizeH="0" baseline="0" dirty="0">
              <a:ln>
                <a:noFill/>
              </a:ln>
              <a:solidFill>
                <a:schemeClr val="tx1"/>
              </a:solidFill>
              <a:effectLst/>
            </a:endParaRPr>
          </a:p>
        </p:txBody>
      </p:sp>
      <p:sp>
        <p:nvSpPr>
          <p:cNvPr id="2110" name="Zone de texte 4">
            <a:extLst>
              <a:ext uri="{FF2B5EF4-FFF2-40B4-BE49-F238E27FC236}">
                <a16:creationId xmlns:a16="http://schemas.microsoft.com/office/drawing/2014/main" id="{AD5C98E3-6582-2190-E816-5E50C0372BC8}"/>
              </a:ext>
            </a:extLst>
          </p:cNvPr>
          <p:cNvSpPr txBox="1">
            <a:spLocks noChangeArrowheads="1"/>
          </p:cNvSpPr>
          <p:nvPr/>
        </p:nvSpPr>
        <p:spPr bwMode="auto">
          <a:xfrm>
            <a:off x="4905021" y="1273721"/>
            <a:ext cx="914400" cy="1038225"/>
          </a:xfrm>
          <a:prstGeom prst="rect">
            <a:avLst/>
          </a:prstGeom>
          <a:solidFill>
            <a:srgbClr val="92D050"/>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En lien et respect avec les soignants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1" name="Zone de texte 5">
            <a:extLst>
              <a:ext uri="{FF2B5EF4-FFF2-40B4-BE49-F238E27FC236}">
                <a16:creationId xmlns:a16="http://schemas.microsoft.com/office/drawing/2014/main" id="{5D02652E-3E13-FC29-C0F6-86CE23FA0205}"/>
              </a:ext>
            </a:extLst>
          </p:cNvPr>
          <p:cNvSpPr txBox="1">
            <a:spLocks noChangeArrowheads="1"/>
          </p:cNvSpPr>
          <p:nvPr/>
        </p:nvSpPr>
        <p:spPr bwMode="auto">
          <a:xfrm>
            <a:off x="2891662" y="1346417"/>
            <a:ext cx="1009650" cy="1047750"/>
          </a:xfrm>
          <a:prstGeom prst="rect">
            <a:avLst/>
          </a:prstGeom>
          <a:solidFill>
            <a:srgbClr val="00FF00"/>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proposer un soutien humain, </a:t>
            </a:r>
            <a:endParaRPr kumimoji="0" lang="fr-FR" altLang="fr-F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spirituel</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2" name="Zone de texte 6">
            <a:extLst>
              <a:ext uri="{FF2B5EF4-FFF2-40B4-BE49-F238E27FC236}">
                <a16:creationId xmlns:a16="http://schemas.microsoft.com/office/drawing/2014/main" id="{1A62FCA6-F656-EA9C-8933-C6EF2F9B426A}"/>
              </a:ext>
            </a:extLst>
          </p:cNvPr>
          <p:cNvSpPr txBox="1">
            <a:spLocks noChangeArrowheads="1"/>
          </p:cNvSpPr>
          <p:nvPr/>
        </p:nvSpPr>
        <p:spPr bwMode="auto">
          <a:xfrm>
            <a:off x="5713065" y="4725144"/>
            <a:ext cx="1019175" cy="838200"/>
          </a:xfrm>
          <a:prstGeom prst="rect">
            <a:avLst/>
          </a:prstGeom>
          <a:solidFill>
            <a:srgbClr val="F7CAAC"/>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Formation initiale et continue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3" name="Zone de texte 7">
            <a:extLst>
              <a:ext uri="{FF2B5EF4-FFF2-40B4-BE49-F238E27FC236}">
                <a16:creationId xmlns:a16="http://schemas.microsoft.com/office/drawing/2014/main" id="{C7743C17-589A-EFD4-ED41-F0FAC646FF58}"/>
              </a:ext>
            </a:extLst>
          </p:cNvPr>
          <p:cNvSpPr txBox="1">
            <a:spLocks noChangeArrowheads="1"/>
          </p:cNvSpPr>
          <p:nvPr/>
        </p:nvSpPr>
        <p:spPr bwMode="auto">
          <a:xfrm>
            <a:off x="2587673" y="5031096"/>
            <a:ext cx="1268896" cy="538664"/>
          </a:xfrm>
          <a:prstGeom prst="rect">
            <a:avLst/>
          </a:prstGeom>
          <a:solidFill>
            <a:srgbClr val="C45911"/>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Ressources personnelles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4" name="Zone de texte 8">
            <a:extLst>
              <a:ext uri="{FF2B5EF4-FFF2-40B4-BE49-F238E27FC236}">
                <a16:creationId xmlns:a16="http://schemas.microsoft.com/office/drawing/2014/main" id="{A2848C67-937C-BAAF-05E2-63B65BA20651}"/>
              </a:ext>
            </a:extLst>
          </p:cNvPr>
          <p:cNvSpPr txBox="1">
            <a:spLocks noChangeArrowheads="1"/>
          </p:cNvSpPr>
          <p:nvPr/>
        </p:nvSpPr>
        <p:spPr bwMode="auto">
          <a:xfrm>
            <a:off x="2458274" y="5727148"/>
            <a:ext cx="866775" cy="581025"/>
          </a:xfrm>
          <a:prstGeom prst="rect">
            <a:avLst/>
          </a:prstGeom>
          <a:solidFill>
            <a:srgbClr val="FFD966"/>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Esprit d’équipe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5" name="Zone de texte 9">
            <a:extLst>
              <a:ext uri="{FF2B5EF4-FFF2-40B4-BE49-F238E27FC236}">
                <a16:creationId xmlns:a16="http://schemas.microsoft.com/office/drawing/2014/main" id="{CE249EDF-33C1-0C59-E3C0-59B72CDC6A58}"/>
              </a:ext>
            </a:extLst>
          </p:cNvPr>
          <p:cNvSpPr txBox="1">
            <a:spLocks noChangeArrowheads="1"/>
          </p:cNvSpPr>
          <p:nvPr/>
        </p:nvSpPr>
        <p:spPr bwMode="auto">
          <a:xfrm>
            <a:off x="5826501" y="5890109"/>
            <a:ext cx="1038225" cy="600075"/>
          </a:xfrm>
          <a:prstGeom prst="rect">
            <a:avLst/>
          </a:prstGeom>
          <a:solidFill>
            <a:srgbClr val="FFD966"/>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Groupe de paroles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6" name="Zone de texte 10">
            <a:extLst>
              <a:ext uri="{FF2B5EF4-FFF2-40B4-BE49-F238E27FC236}">
                <a16:creationId xmlns:a16="http://schemas.microsoft.com/office/drawing/2014/main" id="{EB0D7263-92BC-64A6-68EF-9D33E70ADA06}"/>
              </a:ext>
            </a:extLst>
          </p:cNvPr>
          <p:cNvSpPr txBox="1">
            <a:spLocks noChangeArrowheads="1"/>
          </p:cNvSpPr>
          <p:nvPr/>
        </p:nvSpPr>
        <p:spPr bwMode="auto">
          <a:xfrm>
            <a:off x="3694511" y="5668850"/>
            <a:ext cx="1819275" cy="750763"/>
          </a:xfrm>
          <a:prstGeom prst="rect">
            <a:avLst/>
          </a:prstGeom>
          <a:solidFill>
            <a:srgbClr val="FFC000"/>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Démarche de compassion et respect de l’autre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7" name="Zone de texte 11">
            <a:extLst>
              <a:ext uri="{FF2B5EF4-FFF2-40B4-BE49-F238E27FC236}">
                <a16:creationId xmlns:a16="http://schemas.microsoft.com/office/drawing/2014/main" id="{8F2A2C10-BA43-8370-F92B-E65BDD4B5F69}"/>
              </a:ext>
            </a:extLst>
          </p:cNvPr>
          <p:cNvSpPr txBox="1">
            <a:spLocks noChangeArrowheads="1"/>
          </p:cNvSpPr>
          <p:nvPr/>
        </p:nvSpPr>
        <p:spPr bwMode="auto">
          <a:xfrm>
            <a:off x="3085934" y="2635216"/>
            <a:ext cx="1190625" cy="1276350"/>
          </a:xfrm>
          <a:prstGeom prst="rect">
            <a:avLst/>
          </a:prstGeom>
          <a:solidFill>
            <a:srgbClr val="336600"/>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Pour n’en laisser aucun de côté, surtout les plus isolés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19" name="Zone de texte 17">
            <a:extLst>
              <a:ext uri="{FF2B5EF4-FFF2-40B4-BE49-F238E27FC236}">
                <a16:creationId xmlns:a16="http://schemas.microsoft.com/office/drawing/2014/main" id="{993E6B8D-036A-2DC3-6313-9F5007492712}"/>
              </a:ext>
            </a:extLst>
          </p:cNvPr>
          <p:cNvSpPr txBox="1">
            <a:spLocks noChangeArrowheads="1"/>
          </p:cNvSpPr>
          <p:nvPr/>
        </p:nvSpPr>
        <p:spPr bwMode="auto">
          <a:xfrm>
            <a:off x="5592763" y="2620170"/>
            <a:ext cx="904875" cy="1000125"/>
          </a:xfrm>
          <a:prstGeom prst="rect">
            <a:avLst/>
          </a:prstGeom>
          <a:solidFill>
            <a:srgbClr val="00FF99"/>
          </a:solidFill>
          <a:ln>
            <a:noFill/>
          </a:ln>
          <a:effectLst>
            <a:softEdge rad="63500"/>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En accord avec la charte/  laïcité</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20" name="Rectangle 161">
            <a:extLst>
              <a:ext uri="{FF2B5EF4-FFF2-40B4-BE49-F238E27FC236}">
                <a16:creationId xmlns:a16="http://schemas.microsoft.com/office/drawing/2014/main" id="{C74BDDC7-A4D8-CFB5-CB98-E575D07013CB}"/>
              </a:ext>
            </a:extLst>
          </p:cNvPr>
          <p:cNvSpPr>
            <a:spLocks noChangeArrowheads="1"/>
          </p:cNvSpPr>
          <p:nvPr/>
        </p:nvSpPr>
        <p:spPr bwMode="auto">
          <a:xfrm>
            <a:off x="213075" y="-542198"/>
            <a:ext cx="1029829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38562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38562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400" dirty="0">
              <a:solidFill>
                <a:srgbClr val="385623"/>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Une aumônerie c’est un peu comme un arbre : existe et </a:t>
            </a:r>
            <a:r>
              <a:rPr kumimoji="0" lang="fr-FR" altLang="fr-FR" sz="1400" b="1" i="0" u="none" strike="noStrike" cap="none" normalizeH="0" baseline="0" dirty="0" err="1">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a:t>
            </a:r>
            <a:r>
              <a:rPr kumimoji="0" lang="fr-FR" altLang="fr-FR" sz="1400" b="1"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existe ce qui se voit et ce qui</a:t>
            </a:r>
            <a:r>
              <a:rPr lang="fr-FR" altLang="fr-FR" sz="700" b="1" dirty="0">
                <a:solidFill>
                  <a:srgbClr val="002060"/>
                </a:solidFill>
              </a:rPr>
              <a:t> </a:t>
            </a:r>
            <a:r>
              <a:rPr kumimoji="0" lang="fr-FR" altLang="fr-FR" sz="1400" b="1"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ne se voit pas… Mais tout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reste important et relié, tâche de s’équilibrer sans jamais oublier l’objectif   principal : le bien du patient ou du résident.</a:t>
            </a:r>
            <a:endParaRPr kumimoji="0" lang="fr-FR" altLang="fr-FR" sz="700" b="1"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121" name="Rectangle 168">
            <a:extLst>
              <a:ext uri="{FF2B5EF4-FFF2-40B4-BE49-F238E27FC236}">
                <a16:creationId xmlns:a16="http://schemas.microsoft.com/office/drawing/2014/main" id="{B716C990-CE3C-42A7-46A5-4A54E63F79CD}"/>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122" name="Rectangle 169">
            <a:extLst>
              <a:ext uri="{FF2B5EF4-FFF2-40B4-BE49-F238E27FC236}">
                <a16:creationId xmlns:a16="http://schemas.microsoft.com/office/drawing/2014/main" id="{AE7D553E-9419-3CD4-4D8E-84CDF2DCC4D8}"/>
              </a:ext>
            </a:extLst>
          </p:cNvPr>
          <p:cNvSpPr>
            <a:spLocks noChangeArrowheads="1"/>
          </p:cNvSpPr>
          <p:nvPr/>
        </p:nvSpPr>
        <p:spPr bwMode="auto">
          <a:xfrm>
            <a:off x="0" y="8410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7563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
                                  </p:stCondLst>
                                  <p:childTnLst>
                                    <p:set>
                                      <p:cBhvr>
                                        <p:cTn id="6" dur="1" fill="hold">
                                          <p:stCondLst>
                                            <p:cond delay="0"/>
                                          </p:stCondLst>
                                        </p:cTn>
                                        <p:tgtEl>
                                          <p:spTgt spid="2196"/>
                                        </p:tgtEl>
                                        <p:attrNameLst>
                                          <p:attrName>style.visibility</p:attrName>
                                        </p:attrNameLst>
                                      </p:cBhvr>
                                      <p:to>
                                        <p:strVal val="visible"/>
                                      </p:to>
                                    </p:set>
                                    <p:anim calcmode="lin" valueType="num">
                                      <p:cBhvr>
                                        <p:cTn id="7" dur="1500" fill="hold"/>
                                        <p:tgtEl>
                                          <p:spTgt spid="2196"/>
                                        </p:tgtEl>
                                        <p:attrNameLst>
                                          <p:attrName>ppt_w</p:attrName>
                                        </p:attrNameLst>
                                      </p:cBhvr>
                                      <p:tavLst>
                                        <p:tav tm="0">
                                          <p:val>
                                            <p:fltVal val="0"/>
                                          </p:val>
                                        </p:tav>
                                        <p:tav tm="100000">
                                          <p:val>
                                            <p:strVal val="#ppt_w"/>
                                          </p:val>
                                        </p:tav>
                                      </p:tavLst>
                                    </p:anim>
                                    <p:anim calcmode="lin" valueType="num">
                                      <p:cBhvr>
                                        <p:cTn id="8" dur="1500" fill="hold"/>
                                        <p:tgtEl>
                                          <p:spTgt spid="2196"/>
                                        </p:tgtEl>
                                        <p:attrNameLst>
                                          <p:attrName>ppt_h</p:attrName>
                                        </p:attrNameLst>
                                      </p:cBhvr>
                                      <p:tavLst>
                                        <p:tav tm="0">
                                          <p:val>
                                            <p:fltVal val="0"/>
                                          </p:val>
                                        </p:tav>
                                        <p:tav tm="100000">
                                          <p:val>
                                            <p:strVal val="#ppt_h"/>
                                          </p:val>
                                        </p:tav>
                                      </p:tavLst>
                                    </p:anim>
                                    <p:animEffect transition="in" filter="fade">
                                      <p:cBhvr>
                                        <p:cTn id="9" dur="1500"/>
                                        <p:tgtEl>
                                          <p:spTgt spid="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B537FB68-A1DB-F6F6-2B7E-DCC7358828F4}"/>
              </a:ext>
            </a:extLst>
          </p:cNvPr>
          <p:cNvSpPr>
            <a:spLocks noChangeArrowheads="1"/>
          </p:cNvSpPr>
          <p:nvPr/>
        </p:nvSpPr>
        <p:spPr bwMode="auto">
          <a:xfrm>
            <a:off x="-315386" y="-26551"/>
            <a:ext cx="945085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49263"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Organisation interne du service d’aumônerie et tous les liens indispensables </a:t>
            </a:r>
            <a:r>
              <a:rPr lang="fr-FR" altLang="fr-FR" sz="700" b="1" dirty="0"/>
              <a:t> </a:t>
            </a:r>
            <a:r>
              <a:rPr kumimoji="0" lang="fr-FR" altLang="fr-F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 son bon fonctionnement </a:t>
            </a:r>
            <a:endParaRPr kumimoji="0" lang="fr-FR" altLang="fr-FR" sz="700" b="1" i="0" u="none" strike="noStrike" cap="none" normalizeH="0" baseline="0" dirty="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2" name="Rectangle 12">
            <a:extLst>
              <a:ext uri="{FF2B5EF4-FFF2-40B4-BE49-F238E27FC236}">
                <a16:creationId xmlns:a16="http://schemas.microsoft.com/office/drawing/2014/main" id="{54C0F71C-BE08-83DE-E17C-564D0ABE3C55}"/>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14">
            <a:extLst>
              <a:ext uri="{FF2B5EF4-FFF2-40B4-BE49-F238E27FC236}">
                <a16:creationId xmlns:a16="http://schemas.microsoft.com/office/drawing/2014/main" id="{F62B71C1-5CEF-43C2-833C-4B89493C08A8}"/>
              </a:ext>
            </a:extLst>
          </p:cNvPr>
          <p:cNvSpPr>
            <a:spLocks noChangeArrowheads="1"/>
          </p:cNvSpPr>
          <p:nvPr/>
        </p:nvSpPr>
        <p:spPr bwMode="auto">
          <a:xfrm>
            <a:off x="-112701" y="4873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Rectangle 20">
            <a:extLst>
              <a:ext uri="{FF2B5EF4-FFF2-40B4-BE49-F238E27FC236}">
                <a16:creationId xmlns:a16="http://schemas.microsoft.com/office/drawing/2014/main" id="{88B43C9C-9CC9-F243-2455-3A3537F33FE6}"/>
              </a:ext>
            </a:extLst>
          </p:cNvPr>
          <p:cNvSpPr>
            <a:spLocks noChangeArrowheads="1"/>
          </p:cNvSpPr>
          <p:nvPr/>
        </p:nvSpPr>
        <p:spPr bwMode="auto">
          <a:xfrm>
            <a:off x="0" y="835224"/>
            <a:ext cx="63991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6" name="ZoneTexte 15">
            <a:extLst>
              <a:ext uri="{FF2B5EF4-FFF2-40B4-BE49-F238E27FC236}">
                <a16:creationId xmlns:a16="http://schemas.microsoft.com/office/drawing/2014/main" id="{44FF890E-CA90-638E-9D08-5C41E4D1B2C5}"/>
              </a:ext>
            </a:extLst>
          </p:cNvPr>
          <p:cNvSpPr txBox="1"/>
          <p:nvPr/>
        </p:nvSpPr>
        <p:spPr>
          <a:xfrm>
            <a:off x="323528" y="5517232"/>
            <a:ext cx="8496944" cy="1015663"/>
          </a:xfrm>
          <a:prstGeom prst="rect">
            <a:avLst/>
          </a:prstGeom>
          <a:noFill/>
        </p:spPr>
        <p:txBody>
          <a:bodyPr wrap="square" rtlCol="0">
            <a:spAutoFit/>
          </a:bodyPr>
          <a:lstStyle/>
          <a:p>
            <a:pPr marL="0" marR="0" lvl="0" indent="449263"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AESEMS</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Aumônerie des Ets Sociaux et Médico Sociaux</a:t>
            </a:r>
            <a:r>
              <a:rPr lang="fr-FR" altLang="fr-FR" sz="500" dirty="0"/>
              <a:t>               </a:t>
            </a:r>
            <a:r>
              <a:rPr kumimoji="0" lang="fr-FR" altLang="fr-F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Bureau AURA</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Bureau des Aumôneries Auvergne/Rhône /Alpes</a:t>
            </a:r>
            <a:endParaRPr kumimoji="0" lang="fr-FR" altLang="fr-FR" sz="500" b="0" i="0" u="none" strike="noStrike" cap="none" normalizeH="0" baseline="0" dirty="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CLAP</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Commission Locale Aumônerie Protestante</a:t>
            </a:r>
            <a:r>
              <a:rPr lang="fr-FR" altLang="fr-FR" sz="500" dirty="0"/>
              <a:t>                                       </a:t>
            </a:r>
            <a:r>
              <a:rPr kumimoji="0" lang="fr-FR" altLang="fr-F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FPF</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Fédération Protestante de France</a:t>
            </a:r>
            <a:endParaRPr kumimoji="0" lang="fr-FR" altLang="fr-FR" sz="500" b="0" i="0" u="none" strike="noStrike" cap="none" normalizeH="0" baseline="0" dirty="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ARS</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Agence Régionale de la Santé</a:t>
            </a:r>
            <a:r>
              <a:rPr lang="fr-FR" altLang="fr-FR" sz="500" dirty="0"/>
              <a:t>                       </a:t>
            </a:r>
            <a:r>
              <a:rPr kumimoji="0" lang="fr-FR" altLang="fr-FR"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CDU</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Comité des Usagers</a:t>
            </a:r>
            <a:r>
              <a:rPr lang="fr-FR" altLang="fr-FR" sz="500" dirty="0"/>
              <a:t>      </a:t>
            </a:r>
            <a:r>
              <a:rPr kumimoji="0" lang="fr-FR" altLang="fr-FR"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FPEC</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Formation Pastorale à l’Ecoute et à la Com.</a:t>
            </a:r>
            <a:endParaRPr kumimoji="0" lang="fr-FR" altLang="fr-FR" sz="500" b="0" i="0" u="none" strike="noStrike" cap="none" normalizeH="0" baseline="0" dirty="0">
              <a:ln>
                <a:noFill/>
              </a:ln>
              <a:solidFill>
                <a:schemeClr val="tx1"/>
              </a:solidFill>
              <a:effectLst/>
            </a:endParaRPr>
          </a:p>
          <a:p>
            <a:endParaRPr lang="fr-FR" dirty="0"/>
          </a:p>
        </p:txBody>
      </p:sp>
      <p:pic>
        <p:nvPicPr>
          <p:cNvPr id="17" name="Image 16" descr="People Connecting Puzzle Elements Stock Illustration - Download Image Now -  iStock">
            <a:extLst>
              <a:ext uri="{FF2B5EF4-FFF2-40B4-BE49-F238E27FC236}">
                <a16:creationId xmlns:a16="http://schemas.microsoft.com/office/drawing/2014/main" id="{A693ABF6-1E2D-4DBA-55E3-3D37A5B272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692696"/>
            <a:ext cx="8784976" cy="4824536"/>
          </a:xfrm>
          <a:prstGeom prst="rect">
            <a:avLst/>
          </a:prstGeom>
          <a:noFill/>
          <a:ln>
            <a:noFill/>
          </a:ln>
        </p:spPr>
      </p:pic>
      <p:sp>
        <p:nvSpPr>
          <p:cNvPr id="18" name="Organigramme : Bande perforée 17">
            <a:extLst>
              <a:ext uri="{FF2B5EF4-FFF2-40B4-BE49-F238E27FC236}">
                <a16:creationId xmlns:a16="http://schemas.microsoft.com/office/drawing/2014/main" id="{2C2AAD1A-1B75-127A-B12F-F4A737C3719B}"/>
              </a:ext>
            </a:extLst>
          </p:cNvPr>
          <p:cNvSpPr/>
          <p:nvPr/>
        </p:nvSpPr>
        <p:spPr>
          <a:xfrm>
            <a:off x="2051720" y="835223"/>
            <a:ext cx="1780661" cy="61555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Zone de texte 34">
            <a:extLst>
              <a:ext uri="{FF2B5EF4-FFF2-40B4-BE49-F238E27FC236}">
                <a16:creationId xmlns:a16="http://schemas.microsoft.com/office/drawing/2014/main" id="{97A69189-29E8-31CD-12A2-724BB0FC9F5A}"/>
              </a:ext>
            </a:extLst>
          </p:cNvPr>
          <p:cNvSpPr txBox="1"/>
          <p:nvPr/>
        </p:nvSpPr>
        <p:spPr>
          <a:xfrm>
            <a:off x="2123728" y="913284"/>
            <a:ext cx="1708653" cy="435822"/>
          </a:xfrm>
          <a:prstGeom prst="rect">
            <a:avLst/>
          </a:prstGeom>
          <a:solidFill>
            <a:srgbClr val="00CCFF"/>
          </a:solidFill>
          <a:ln w="6350">
            <a:solidFill>
              <a:prstClr val="black"/>
            </a:solidFill>
          </a:ln>
          <a:effectLst>
            <a:softEdge rad="6350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fr-FR" sz="1100" b="1" dirty="0">
                <a:solidFill>
                  <a:srgbClr val="FFFFFF"/>
                </a:solidFill>
                <a:effectLst/>
                <a:ea typeface="Calibri" panose="020F0502020204030204" pitchFamily="34" charset="0"/>
                <a:cs typeface="Times New Roman" panose="02020603050405020304" pitchFamily="18" charset="0"/>
              </a:rPr>
              <a:t>Former, informer - FPEC</a:t>
            </a:r>
            <a:endParaRPr lang="fr-FR" sz="1000" dirty="0">
              <a:effectLst/>
              <a:ea typeface="Calibri" panose="020F0502020204030204" pitchFamily="34" charset="0"/>
              <a:cs typeface="Times New Roman" panose="02020603050405020304" pitchFamily="18" charset="0"/>
            </a:endParaRPr>
          </a:p>
          <a:p>
            <a:pPr>
              <a:lnSpc>
                <a:spcPct val="107000"/>
              </a:lnSpc>
            </a:pPr>
            <a:r>
              <a:rPr lang="fr-FR" sz="1100" b="1" dirty="0">
                <a:solidFill>
                  <a:srgbClr val="FFFFFF"/>
                </a:solidFill>
                <a:effectLst/>
                <a:ea typeface="Calibri" panose="020F0502020204030204" pitchFamily="34" charset="0"/>
                <a:cs typeface="Times New Roman" panose="02020603050405020304" pitchFamily="18" charset="0"/>
              </a:rPr>
              <a:t>Communiquer, dialoguer</a:t>
            </a:r>
            <a:endParaRPr lang="fr-FR" sz="10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 </a:t>
            </a:r>
          </a:p>
        </p:txBody>
      </p:sp>
      <p:sp>
        <p:nvSpPr>
          <p:cNvPr id="20" name="Zone de texte 28">
            <a:extLst>
              <a:ext uri="{FF2B5EF4-FFF2-40B4-BE49-F238E27FC236}">
                <a16:creationId xmlns:a16="http://schemas.microsoft.com/office/drawing/2014/main" id="{AA031C64-71A6-ABF6-BC1D-4F6B1C4C7C60}"/>
              </a:ext>
            </a:extLst>
          </p:cNvPr>
          <p:cNvSpPr txBox="1"/>
          <p:nvPr/>
        </p:nvSpPr>
        <p:spPr>
          <a:xfrm>
            <a:off x="2737006" y="1772816"/>
            <a:ext cx="1474954" cy="1247775"/>
          </a:xfrm>
          <a:prstGeom prst="rect">
            <a:avLst/>
          </a:prstGeom>
          <a:solidFill>
            <a:srgbClr val="00B0F0"/>
          </a:solidFill>
          <a:ln w="6350">
            <a:noFill/>
          </a:ln>
          <a:effectLst>
            <a:softEdge rad="63500"/>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 direction de l’hôpital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Les cadres de santé, le CDU…</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Zone de texte 26">
            <a:extLst>
              <a:ext uri="{FF2B5EF4-FFF2-40B4-BE49-F238E27FC236}">
                <a16:creationId xmlns:a16="http://schemas.microsoft.com/office/drawing/2014/main" id="{4FDC1DE6-1796-C244-8C54-527B7EBDAEB0}"/>
              </a:ext>
            </a:extLst>
          </p:cNvPr>
          <p:cNvSpPr txBox="1"/>
          <p:nvPr/>
        </p:nvSpPr>
        <p:spPr>
          <a:xfrm>
            <a:off x="5041263" y="1124744"/>
            <a:ext cx="1474953" cy="1546070"/>
          </a:xfrm>
          <a:prstGeom prst="rect">
            <a:avLst/>
          </a:prstGeom>
          <a:solidFill>
            <a:srgbClr val="FF7C80"/>
          </a:solidFill>
          <a:ln w="6350">
            <a:noFill/>
          </a:ln>
          <a:effectLst>
            <a:softEdge rad="63500"/>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endParaRPr lang="fr-FR"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5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Paroisses catholiques et autres religions et aussi les «sans religions»</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 de texte 31">
            <a:extLst>
              <a:ext uri="{FF2B5EF4-FFF2-40B4-BE49-F238E27FC236}">
                <a16:creationId xmlns:a16="http://schemas.microsoft.com/office/drawing/2014/main" id="{8ED5DB53-B84A-88D1-DD18-7CFB8F043EB5}"/>
              </a:ext>
            </a:extLst>
          </p:cNvPr>
          <p:cNvSpPr txBox="1"/>
          <p:nvPr/>
        </p:nvSpPr>
        <p:spPr>
          <a:xfrm>
            <a:off x="2346480" y="3573016"/>
            <a:ext cx="1073391" cy="1374727"/>
          </a:xfrm>
          <a:prstGeom prst="rect">
            <a:avLst/>
          </a:prstGeom>
          <a:solidFill>
            <a:schemeClr val="accent4">
              <a:lumMod val="40000"/>
              <a:lumOff val="60000"/>
            </a:schemeClr>
          </a:solidFill>
          <a:ln w="6350">
            <a:noFill/>
          </a:ln>
          <a:effectLst>
            <a:softEdge rad="63500"/>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Les églises locales FPF et autres</a:t>
            </a:r>
            <a:endParaRPr lang="fr-FR"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Zone de texte 25">
            <a:extLst>
              <a:ext uri="{FF2B5EF4-FFF2-40B4-BE49-F238E27FC236}">
                <a16:creationId xmlns:a16="http://schemas.microsoft.com/office/drawing/2014/main" id="{D4A40607-B3E6-090B-B2FC-356646B5D76B}"/>
              </a:ext>
            </a:extLst>
          </p:cNvPr>
          <p:cNvSpPr txBox="1"/>
          <p:nvPr/>
        </p:nvSpPr>
        <p:spPr>
          <a:xfrm>
            <a:off x="5148064" y="3861048"/>
            <a:ext cx="923925" cy="1173202"/>
          </a:xfrm>
          <a:prstGeom prst="rect">
            <a:avLst/>
          </a:prstGeom>
          <a:solidFill>
            <a:srgbClr val="0070C0"/>
          </a:solidFill>
          <a:ln w="6350">
            <a:solidFill>
              <a:prstClr val="black"/>
            </a:solidFill>
          </a:ln>
          <a:effectLst>
            <a:softEdge rad="63500"/>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-AESMS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-Bureau AURA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-CLAP</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ZoneTexte 1">
            <a:extLst>
              <a:ext uri="{FF2B5EF4-FFF2-40B4-BE49-F238E27FC236}">
                <a16:creationId xmlns:a16="http://schemas.microsoft.com/office/drawing/2014/main" id="{1E3027FE-897E-B61C-CA45-64AE99A7EA82}"/>
              </a:ext>
            </a:extLst>
          </p:cNvPr>
          <p:cNvSpPr txBox="1"/>
          <p:nvPr/>
        </p:nvSpPr>
        <p:spPr>
          <a:xfrm>
            <a:off x="7452320" y="1628800"/>
            <a:ext cx="720080" cy="369332"/>
          </a:xfrm>
          <a:prstGeom prst="rect">
            <a:avLst/>
          </a:prstGeom>
          <a:noFill/>
        </p:spPr>
        <p:txBody>
          <a:bodyPr wrap="square" rtlCol="0">
            <a:spAutoFit/>
          </a:bodyPr>
          <a:lstStyle/>
          <a:p>
            <a:r>
              <a:rPr lang="fr-FR" dirty="0"/>
              <a:t>ARS</a:t>
            </a:r>
          </a:p>
        </p:txBody>
      </p:sp>
    </p:spTree>
    <p:extLst>
      <p:ext uri="{BB962C8B-B14F-4D97-AF65-F5344CB8AC3E}">
        <p14:creationId xmlns:p14="http://schemas.microsoft.com/office/powerpoint/2010/main" val="3852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029882" y="241130"/>
            <a:ext cx="7286534" cy="739598"/>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Organisation de l’aumônerie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08" y="759973"/>
            <a:ext cx="7138987"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4579" y="764704"/>
            <a:ext cx="2027901" cy="969217"/>
          </a:xfrm>
          <a:prstGeom prst="rect">
            <a:avLst/>
          </a:prstGeom>
        </p:spPr>
      </p:pic>
      <p:sp>
        <p:nvSpPr>
          <p:cNvPr id="3" name="ZoneTexte 2"/>
          <p:cNvSpPr txBox="1"/>
          <p:nvPr/>
        </p:nvSpPr>
        <p:spPr>
          <a:xfrm>
            <a:off x="6372200" y="2564904"/>
            <a:ext cx="2520280" cy="369332"/>
          </a:xfrm>
          <a:prstGeom prst="rect">
            <a:avLst/>
          </a:prstGeom>
          <a:noFill/>
        </p:spPr>
        <p:txBody>
          <a:bodyPr wrap="square" rtlCol="0">
            <a:spAutoFit/>
          </a:bodyPr>
          <a:lstStyle/>
          <a:p>
            <a:endParaRPr lang="fr-FR" dirty="0"/>
          </a:p>
        </p:txBody>
      </p:sp>
      <p:sp>
        <p:nvSpPr>
          <p:cNvPr id="7" name="ZoneTexte 6"/>
          <p:cNvSpPr txBox="1"/>
          <p:nvPr/>
        </p:nvSpPr>
        <p:spPr>
          <a:xfrm>
            <a:off x="6395661" y="1916832"/>
            <a:ext cx="2577133" cy="4678204"/>
          </a:xfrm>
          <a:prstGeom prst="rect">
            <a:avLst/>
          </a:prstGeom>
          <a:noFill/>
        </p:spPr>
        <p:txBody>
          <a:bodyPr wrap="square" rtlCol="0">
            <a:spAutoFit/>
          </a:bodyPr>
          <a:lstStyle/>
          <a:p>
            <a:r>
              <a:rPr lang="fr-FR" sz="1400" dirty="0">
                <a:solidFill>
                  <a:srgbClr val="0070C0"/>
                </a:solidFill>
              </a:rPr>
              <a:t>La </a:t>
            </a:r>
            <a:r>
              <a:rPr lang="fr-FR" sz="1400" b="1" dirty="0">
                <a:solidFill>
                  <a:srgbClr val="0070C0"/>
                </a:solidFill>
              </a:rPr>
              <a:t>Fédération protestante de France</a:t>
            </a:r>
            <a:r>
              <a:rPr lang="fr-FR" sz="1400" dirty="0">
                <a:solidFill>
                  <a:srgbClr val="0070C0"/>
                </a:solidFill>
              </a:rPr>
              <a:t> a pour mission de </a:t>
            </a:r>
            <a:r>
              <a:rPr lang="fr-FR" sz="1400" b="1" dirty="0">
                <a:solidFill>
                  <a:srgbClr val="0070C0"/>
                </a:solidFill>
              </a:rPr>
              <a:t>représenter le protestantisme français auprès des pouvoirs publics. Elle</a:t>
            </a:r>
            <a:r>
              <a:rPr lang="fr-FR" sz="1400" dirty="0">
                <a:solidFill>
                  <a:srgbClr val="0070C0"/>
                </a:solidFill>
              </a:rPr>
              <a:t> a aussi pour tâche de </a:t>
            </a:r>
            <a:r>
              <a:rPr lang="fr-FR" sz="1400" b="1" dirty="0">
                <a:solidFill>
                  <a:srgbClr val="0070C0"/>
                </a:solidFill>
              </a:rPr>
              <a:t>veiller à la défense des libertés religieuses</a:t>
            </a:r>
            <a:r>
              <a:rPr lang="fr-FR" sz="1400" dirty="0">
                <a:solidFill>
                  <a:srgbClr val="0070C0"/>
                </a:solidFill>
              </a:rPr>
              <a:t>.</a:t>
            </a:r>
            <a:endParaRPr lang="fr-FR" sz="1400" b="1" dirty="0">
              <a:solidFill>
                <a:srgbClr val="0070C0"/>
              </a:solidFill>
            </a:endParaRPr>
          </a:p>
          <a:p>
            <a:endParaRPr lang="fr-FR" sz="1400" b="1" dirty="0">
              <a:solidFill>
                <a:srgbClr val="0070C0"/>
              </a:solidFill>
            </a:endParaRPr>
          </a:p>
          <a:p>
            <a:r>
              <a:rPr lang="fr-FR" sz="1400" b="1" dirty="0">
                <a:solidFill>
                  <a:srgbClr val="0070C0"/>
                </a:solidFill>
              </a:rPr>
              <a:t>Elle réunit les principaux courants chrétiens protestants de France travaillant dans des secteurs d'activité ciblés : action sanitaire et sociale, éducation, communication, relations internationales, développement, etc. </a:t>
            </a:r>
          </a:p>
          <a:p>
            <a:endParaRPr lang="fr-FR" b="1" dirty="0">
              <a:solidFill>
                <a:srgbClr val="0070C0"/>
              </a:solidFill>
            </a:endParaRPr>
          </a:p>
          <a:p>
            <a:r>
              <a:rPr lang="fr-FR" sz="1400" b="1" dirty="0">
                <a:solidFill>
                  <a:srgbClr val="0070C0"/>
                </a:solidFill>
              </a:rPr>
              <a:t>Cette diversité est vécue comme une richesse à vivre et à partager</a:t>
            </a:r>
            <a:r>
              <a:rPr lang="fr-FR" sz="1200" dirty="0">
                <a:solidFill>
                  <a:srgbClr val="0070C0"/>
                </a:solidFill>
              </a:rPr>
              <a:t>.</a:t>
            </a:r>
          </a:p>
        </p:txBody>
      </p:sp>
      <p:sp>
        <p:nvSpPr>
          <p:cNvPr id="8" name="Flèche droite 7"/>
          <p:cNvSpPr/>
          <p:nvPr/>
        </p:nvSpPr>
        <p:spPr>
          <a:xfrm>
            <a:off x="5148064" y="3896508"/>
            <a:ext cx="1008112" cy="299031"/>
          </a:xfrm>
          <a:prstGeom prst="rightArrow">
            <a:avLst/>
          </a:prstGeom>
          <a:solidFill>
            <a:srgbClr val="5FCBEF"/>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Trebuchet MS"/>
              <a:ea typeface="+mn-ea"/>
              <a:cs typeface="+mn-cs"/>
            </a:endParaRPr>
          </a:p>
        </p:txBody>
      </p:sp>
    </p:spTree>
    <p:extLst>
      <p:ext uri="{BB962C8B-B14F-4D97-AF65-F5344CB8AC3E}">
        <p14:creationId xmlns:p14="http://schemas.microsoft.com/office/powerpoint/2010/main" val="885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1500"/>
                                        <p:tgtEl>
                                          <p:spTgt spid="102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000"/>
                            </p:stCondLst>
                            <p:childTnLst>
                              <p:par>
                                <p:cTn id="17" presetID="3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 calcmode="lin" valueType="num">
                                      <p:cBhvr>
                                        <p:cTn id="21" dur="1500" fill="hold"/>
                                        <p:tgtEl>
                                          <p:spTgt spid="7"/>
                                        </p:tgtEl>
                                        <p:attrNameLst>
                                          <p:attrName>style.rotation</p:attrName>
                                        </p:attrNameLst>
                                      </p:cBhvr>
                                      <p:tavLst>
                                        <p:tav tm="0">
                                          <p:val>
                                            <p:fltVal val="90"/>
                                          </p:val>
                                        </p:tav>
                                        <p:tav tm="100000">
                                          <p:val>
                                            <p:fltVal val="0"/>
                                          </p:val>
                                        </p:tav>
                                      </p:tavLst>
                                    </p:anim>
                                    <p:animEffect transition="in" filter="fade">
                                      <p:cBhvr>
                                        <p:cTn id="22" dur="1500"/>
                                        <p:tgtEl>
                                          <p:spTgt spid="7"/>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Ã©sultat de recherche d'images pour &quot;photo pour groupe de paroles&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06" r="15332"/>
          <a:stretch/>
        </p:blipFill>
        <p:spPr bwMode="auto">
          <a:xfrm>
            <a:off x="5364088" y="4725144"/>
            <a:ext cx="2898253" cy="19442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971600" y="245924"/>
            <a:ext cx="7632848" cy="830997"/>
          </a:xfrm>
          <a:prstGeom prst="rect">
            <a:avLst/>
          </a:prstGeom>
          <a:noFill/>
        </p:spPr>
        <p:txBody>
          <a:bodyPr wrap="square" rtlCol="0">
            <a:spAutoFit/>
          </a:bodyPr>
          <a:lstStyle/>
          <a:p>
            <a:r>
              <a:rPr lang="fr-FR" sz="2400" dirty="0">
                <a:solidFill>
                  <a:schemeClr val="bg1"/>
                </a:solidFill>
              </a:rPr>
              <a:t>Les « incontournables » pour le bon fonctionnement de</a:t>
            </a:r>
          </a:p>
          <a:p>
            <a:r>
              <a:rPr lang="fr-FR" sz="2400" dirty="0">
                <a:solidFill>
                  <a:schemeClr val="bg1"/>
                </a:solidFill>
              </a:rPr>
              <a:t>                                             l’aumônerie </a:t>
            </a:r>
          </a:p>
        </p:txBody>
      </p:sp>
      <p:sp>
        <p:nvSpPr>
          <p:cNvPr id="3" name="ZoneTexte 2"/>
          <p:cNvSpPr txBox="1"/>
          <p:nvPr/>
        </p:nvSpPr>
        <p:spPr>
          <a:xfrm>
            <a:off x="539552" y="1430774"/>
            <a:ext cx="8208912" cy="3416320"/>
          </a:xfrm>
          <a:prstGeom prst="rect">
            <a:avLst/>
          </a:prstGeom>
          <a:noFill/>
        </p:spPr>
        <p:txBody>
          <a:bodyPr wrap="square" rtlCol="0">
            <a:spAutoFit/>
          </a:bodyPr>
          <a:lstStyle/>
          <a:p>
            <a:r>
              <a:rPr lang="fr-FR" dirty="0">
                <a:solidFill>
                  <a:srgbClr val="002060"/>
                </a:solidFill>
              </a:rPr>
              <a:t>Parce qu’un aumônier ou un auxiliaire ne devrait jamais se sentir seul ou isolé, il existe : </a:t>
            </a:r>
          </a:p>
          <a:p>
            <a:endParaRPr lang="fr-FR" dirty="0">
              <a:solidFill>
                <a:srgbClr val="002060"/>
              </a:solidFill>
            </a:endParaRPr>
          </a:p>
          <a:p>
            <a:r>
              <a:rPr lang="fr-FR" dirty="0">
                <a:solidFill>
                  <a:srgbClr val="002060"/>
                </a:solidFill>
              </a:rPr>
              <a:t>* Le soutien et la reconnaissance de son église d’appartenance</a:t>
            </a:r>
          </a:p>
          <a:p>
            <a:r>
              <a:rPr lang="fr-FR" dirty="0">
                <a:solidFill>
                  <a:srgbClr val="002060"/>
                </a:solidFill>
              </a:rPr>
              <a:t>* Le référent régional avec le bureau région AURA</a:t>
            </a:r>
          </a:p>
          <a:p>
            <a:r>
              <a:rPr lang="fr-FR" dirty="0">
                <a:solidFill>
                  <a:srgbClr val="002060"/>
                </a:solidFill>
              </a:rPr>
              <a:t>* La CLA : Commission Locale d’Aumônerie,  lieu d’accompagnement, de soutien, de discernement où se retrouvent les représentants des églises engagées avec l’aumônier qui rend compte de son activité</a:t>
            </a:r>
          </a:p>
          <a:p>
            <a:r>
              <a:rPr lang="fr-FR" dirty="0">
                <a:solidFill>
                  <a:srgbClr val="002060"/>
                </a:solidFill>
              </a:rPr>
              <a:t>* La supervision individuelle pour l’aumônier</a:t>
            </a:r>
          </a:p>
          <a:p>
            <a:r>
              <a:rPr lang="fr-FR" dirty="0">
                <a:solidFill>
                  <a:srgbClr val="002060"/>
                </a:solidFill>
              </a:rPr>
              <a:t>* Le groupe d’analyse de la pratique ou groupe de paroles pour les auxiliaires</a:t>
            </a:r>
          </a:p>
          <a:p>
            <a:r>
              <a:rPr lang="fr-FR" dirty="0">
                <a:solidFill>
                  <a:srgbClr val="002060"/>
                </a:solidFill>
              </a:rPr>
              <a:t>* Les rencontres régulières pour se former et s’informer </a:t>
            </a:r>
          </a:p>
          <a:p>
            <a:endParaRPr lang="fr-FR" dirty="0">
              <a:solidFill>
                <a:srgbClr val="002060"/>
              </a:solidFill>
            </a:endParaRPr>
          </a:p>
        </p:txBody>
      </p:sp>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807890" y="4762963"/>
            <a:ext cx="3376074" cy="1762381"/>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42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anim calcmode="lin" valueType="num">
                                      <p:cBhvr>
                                        <p:cTn id="12" dur="1500" fill="hold"/>
                                        <p:tgtEl>
                                          <p:spTgt spid="3"/>
                                        </p:tgtEl>
                                        <p:attrNameLst>
                                          <p:attrName>ppt_x</p:attrName>
                                        </p:attrNameLst>
                                      </p:cBhvr>
                                      <p:tavLst>
                                        <p:tav tm="0">
                                          <p:val>
                                            <p:strVal val="#ppt_x"/>
                                          </p:val>
                                        </p:tav>
                                        <p:tav tm="100000">
                                          <p:val>
                                            <p:strVal val="#ppt_x"/>
                                          </p:val>
                                        </p:tav>
                                      </p:tavLst>
                                    </p:anim>
                                    <p:anim calcmode="lin" valueType="num">
                                      <p:cBhvr>
                                        <p:cTn id="13" dur="1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26"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par>
                          <p:cTn id="31" fill="hold">
                            <p:stCondLst>
                              <p:cond delay="6000"/>
                            </p:stCondLst>
                            <p:childTnLst>
                              <p:par>
                                <p:cTn id="32" presetID="45"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500"/>
                                        <p:tgtEl>
                                          <p:spTgt spid="6"/>
                                        </p:tgtEl>
                                      </p:cBhvr>
                                    </p:animEffect>
                                    <p:anim calcmode="lin" valueType="num">
                                      <p:cBhvr>
                                        <p:cTn id="35" dur="1500" fill="hold"/>
                                        <p:tgtEl>
                                          <p:spTgt spid="6"/>
                                        </p:tgtEl>
                                        <p:attrNameLst>
                                          <p:attrName>ppt_w</p:attrName>
                                        </p:attrNameLst>
                                      </p:cBhvr>
                                      <p:tavLst>
                                        <p:tav tm="0" fmla="#ppt_w*sin(2.5*pi*$)">
                                          <p:val>
                                            <p:fltVal val="0"/>
                                          </p:val>
                                        </p:tav>
                                        <p:tav tm="100000">
                                          <p:val>
                                            <p:fltVal val="1"/>
                                          </p:val>
                                        </p:tav>
                                      </p:tavLst>
                                    </p:anim>
                                    <p:anim calcmode="lin" valueType="num">
                                      <p:cBhvr>
                                        <p:cTn id="36"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A1CD5A1-1211-C758-E131-844121D96863}"/>
              </a:ext>
            </a:extLst>
          </p:cNvPr>
          <p:cNvSpPr txBox="1"/>
          <p:nvPr/>
        </p:nvSpPr>
        <p:spPr>
          <a:xfrm>
            <a:off x="755576" y="260648"/>
            <a:ext cx="7344816" cy="523220"/>
          </a:xfrm>
          <a:prstGeom prst="rect">
            <a:avLst/>
          </a:prstGeom>
          <a:noFill/>
        </p:spPr>
        <p:txBody>
          <a:bodyPr wrap="square" rtlCol="0">
            <a:spAutoFit/>
          </a:bodyPr>
          <a:lstStyle/>
          <a:p>
            <a:r>
              <a:rPr lang="fr-FR" sz="2800" dirty="0">
                <a:solidFill>
                  <a:schemeClr val="bg1"/>
                </a:solidFill>
                <a:latin typeface="Trebuchet MS" panose="020B0603020202020204" pitchFamily="34" charset="0"/>
              </a:rPr>
              <a:t>L’aumônerie et les familles d’églises</a:t>
            </a:r>
          </a:p>
        </p:txBody>
      </p:sp>
      <p:sp>
        <p:nvSpPr>
          <p:cNvPr id="3" name="ZoneTexte 2">
            <a:extLst>
              <a:ext uri="{FF2B5EF4-FFF2-40B4-BE49-F238E27FC236}">
                <a16:creationId xmlns:a16="http://schemas.microsoft.com/office/drawing/2014/main" id="{C36392B1-4164-7BA1-F3B4-B5B0A7821470}"/>
              </a:ext>
            </a:extLst>
          </p:cNvPr>
          <p:cNvSpPr txBox="1"/>
          <p:nvPr/>
        </p:nvSpPr>
        <p:spPr>
          <a:xfrm>
            <a:off x="611560" y="836712"/>
            <a:ext cx="5256584" cy="830997"/>
          </a:xfrm>
          <a:prstGeom prst="rect">
            <a:avLst/>
          </a:prstGeom>
          <a:noFill/>
        </p:spPr>
        <p:txBody>
          <a:bodyPr wrap="square" rtlCol="0">
            <a:spAutoFit/>
          </a:bodyPr>
          <a:lstStyle/>
          <a:p>
            <a:r>
              <a:rPr lang="fr-FR" sz="1200" b="0" i="0" dirty="0">
                <a:solidFill>
                  <a:srgbClr val="002060"/>
                </a:solidFill>
                <a:effectLst/>
                <a:latin typeface="Lato" panose="020F0502020204030203" pitchFamily="34" charset="0"/>
              </a:rPr>
              <a:t>La Fédération Protestante de France rassemble la plupart des églises</a:t>
            </a:r>
            <a:r>
              <a:rPr lang="fr-FR" sz="1050" b="0" i="0" dirty="0">
                <a:solidFill>
                  <a:srgbClr val="002060"/>
                </a:solidFill>
                <a:effectLst/>
                <a:latin typeface="Lato" panose="020F0502020204030203" pitchFamily="34" charset="0"/>
              </a:rPr>
              <a:t> </a:t>
            </a:r>
            <a:r>
              <a:rPr lang="fr-FR" sz="1200" b="0" i="0" dirty="0">
                <a:solidFill>
                  <a:srgbClr val="002060"/>
                </a:solidFill>
                <a:effectLst/>
                <a:latin typeface="Lato" panose="020F0502020204030203" pitchFamily="34" charset="0"/>
              </a:rPr>
              <a:t>et des associations protestantes de France. Ces Eglises appartiennent à toutes les sensibilités du protestantisme qui se sont manifestées depuis la Réforme : luthérienne, réformée, évangélique, baptiste et pentecôtiste</a:t>
            </a:r>
            <a:r>
              <a:rPr lang="fr-FR" sz="1200" b="0" i="0" dirty="0">
                <a:solidFill>
                  <a:srgbClr val="47505A"/>
                </a:solidFill>
                <a:effectLst/>
                <a:latin typeface="Lato" panose="020F0502020204030203" pitchFamily="34" charset="0"/>
              </a:rPr>
              <a:t>. </a:t>
            </a:r>
            <a:endParaRPr lang="fr-FR" sz="1200" dirty="0"/>
          </a:p>
        </p:txBody>
      </p:sp>
      <p:sp>
        <p:nvSpPr>
          <p:cNvPr id="4" name="ZoneTexte 3">
            <a:extLst>
              <a:ext uri="{FF2B5EF4-FFF2-40B4-BE49-F238E27FC236}">
                <a16:creationId xmlns:a16="http://schemas.microsoft.com/office/drawing/2014/main" id="{0D8208A7-C521-4D5F-8F32-E11F84319074}"/>
              </a:ext>
            </a:extLst>
          </p:cNvPr>
          <p:cNvSpPr txBox="1"/>
          <p:nvPr/>
        </p:nvSpPr>
        <p:spPr>
          <a:xfrm>
            <a:off x="107504" y="1700808"/>
            <a:ext cx="8820472" cy="4893647"/>
          </a:xfrm>
          <a:prstGeom prst="rect">
            <a:avLst/>
          </a:prstGeom>
          <a:noFill/>
        </p:spPr>
        <p:txBody>
          <a:bodyPr wrap="square" numCol="2" rtlCol="0">
            <a:spAutoFit/>
          </a:bodyPr>
          <a:lstStyle/>
          <a:p>
            <a:r>
              <a:rPr lang="fr-FR" sz="1200" b="1" i="0" dirty="0">
                <a:solidFill>
                  <a:schemeClr val="accent2">
                    <a:lumMod val="75000"/>
                  </a:schemeClr>
                </a:solidFill>
                <a:effectLst/>
                <a:latin typeface="Lato" panose="020F0502020204030203" pitchFamily="34" charset="0"/>
              </a:rPr>
              <a:t>* Armée du salut (ADS) </a:t>
            </a:r>
          </a:p>
          <a:p>
            <a:r>
              <a:rPr lang="fr-FR" sz="1200" b="1" dirty="0">
                <a:solidFill>
                  <a:schemeClr val="accent2">
                    <a:lumMod val="75000"/>
                  </a:schemeClr>
                </a:solidFill>
                <a:latin typeface="Lato" panose="020F0502020204030203" pitchFamily="34" charset="0"/>
              </a:rPr>
              <a:t>* </a:t>
            </a:r>
            <a:r>
              <a:rPr lang="fr-FR" sz="1200" b="1" i="0" dirty="0">
                <a:solidFill>
                  <a:schemeClr val="accent2">
                    <a:lumMod val="75000"/>
                  </a:schemeClr>
                </a:solidFill>
                <a:effectLst/>
                <a:latin typeface="Lato" panose="020F0502020204030203" pitchFamily="34" charset="0"/>
              </a:rPr>
              <a:t>Communauté des Eglises d'expressions africaines Francophone (CEAF)</a:t>
            </a:r>
          </a:p>
          <a:p>
            <a:r>
              <a:rPr lang="fr-FR" sz="1200" dirty="0">
                <a:solidFill>
                  <a:schemeClr val="accent2">
                    <a:lumMod val="75000"/>
                  </a:schemeClr>
                </a:solidFill>
              </a:rPr>
              <a:t>* </a:t>
            </a:r>
            <a:r>
              <a:rPr lang="fr-FR" sz="1200" b="1" i="0" dirty="0">
                <a:solidFill>
                  <a:schemeClr val="accent2">
                    <a:lumMod val="75000"/>
                  </a:schemeClr>
                </a:solidFill>
                <a:effectLst/>
                <a:latin typeface="Lato" panose="020F0502020204030203" pitchFamily="34" charset="0"/>
              </a:rPr>
              <a:t>Communion des Eglises de l’espace francophone (CEEF)</a:t>
            </a:r>
          </a:p>
          <a:p>
            <a:r>
              <a:rPr lang="fr-FR" sz="1200" b="1" i="0" dirty="0">
                <a:solidFill>
                  <a:schemeClr val="accent2">
                    <a:lumMod val="75000"/>
                  </a:schemeClr>
                </a:solidFill>
                <a:effectLst/>
                <a:latin typeface="Lato" panose="020F0502020204030203" pitchFamily="34" charset="0"/>
              </a:rPr>
              <a:t>* Commission des Eglises évangéliques d’expression française à    l’extérieur (CEEEFE)</a:t>
            </a:r>
          </a:p>
          <a:p>
            <a:r>
              <a:rPr lang="fr-FR" sz="1200" b="1" i="0" dirty="0">
                <a:solidFill>
                  <a:schemeClr val="accent2">
                    <a:lumMod val="75000"/>
                  </a:schemeClr>
                </a:solidFill>
                <a:effectLst/>
                <a:latin typeface="Lato" panose="020F0502020204030203" pitchFamily="34" charset="0"/>
              </a:rPr>
              <a:t>* Communion d'Eglises protestantes évangéliques (</a:t>
            </a:r>
            <a:r>
              <a:rPr lang="fr-FR" sz="1200" b="1" i="0" dirty="0" err="1">
                <a:solidFill>
                  <a:schemeClr val="accent2">
                    <a:lumMod val="75000"/>
                  </a:schemeClr>
                </a:solidFill>
                <a:effectLst/>
                <a:latin typeface="Lato" panose="020F0502020204030203" pitchFamily="34" charset="0"/>
              </a:rPr>
              <a:t>CéPéE</a:t>
            </a:r>
            <a:r>
              <a:rPr lang="fr-FR" sz="1200" b="1" dirty="0">
                <a:solidFill>
                  <a:schemeClr val="accent2">
                    <a:lumMod val="75000"/>
                  </a:schemeClr>
                </a:solidFill>
                <a:latin typeface="Lato" panose="020F0502020204030203" pitchFamily="34" charset="0"/>
              </a:rPr>
              <a:t>)</a:t>
            </a:r>
            <a:endParaRPr lang="fr-FR" sz="1200" b="1" i="0" dirty="0">
              <a:solidFill>
                <a:schemeClr val="accent2">
                  <a:lumMod val="75000"/>
                </a:schemeClr>
              </a:solidFill>
              <a:effectLst/>
              <a:latin typeface="Lato" panose="020F0502020204030203" pitchFamily="34" charset="0"/>
            </a:endParaRPr>
          </a:p>
          <a:p>
            <a:r>
              <a:rPr lang="fr-FR" sz="1200" b="1" dirty="0">
                <a:solidFill>
                  <a:schemeClr val="accent2">
                    <a:lumMod val="75000"/>
                  </a:schemeClr>
                </a:solidFill>
                <a:latin typeface="Lato" panose="020F0502020204030203" pitchFamily="34" charset="0"/>
              </a:rPr>
              <a:t>*</a:t>
            </a:r>
            <a:r>
              <a:rPr lang="fr-FR" sz="1200" b="1" i="0" dirty="0">
                <a:solidFill>
                  <a:schemeClr val="accent2">
                    <a:lumMod val="75000"/>
                  </a:schemeClr>
                </a:solidFill>
                <a:effectLst/>
                <a:latin typeface="Lato" panose="020F0502020204030203" pitchFamily="34" charset="0"/>
              </a:rPr>
              <a:t> Eglise de Pentecôte de France (EPF)</a:t>
            </a:r>
          </a:p>
          <a:p>
            <a:r>
              <a:rPr lang="fr-FR" sz="1200" b="1" i="0" dirty="0">
                <a:solidFill>
                  <a:schemeClr val="accent2">
                    <a:lumMod val="75000"/>
                  </a:schemeClr>
                </a:solidFill>
                <a:effectLst/>
                <a:latin typeface="Lato" panose="020F0502020204030203" pitchFamily="34" charset="0"/>
              </a:rPr>
              <a:t>* Eglise </a:t>
            </a:r>
            <a:r>
              <a:rPr lang="fr-FR" sz="1200" b="1" i="0" dirty="0" err="1">
                <a:solidFill>
                  <a:schemeClr val="accent2">
                    <a:lumMod val="75000"/>
                  </a:schemeClr>
                </a:solidFill>
                <a:effectLst/>
                <a:latin typeface="Lato" panose="020F0502020204030203" pitchFamily="34" charset="0"/>
              </a:rPr>
              <a:t>Hillsong</a:t>
            </a:r>
            <a:r>
              <a:rPr lang="fr-FR" sz="1200" b="1" i="0" dirty="0">
                <a:solidFill>
                  <a:schemeClr val="accent2">
                    <a:lumMod val="75000"/>
                  </a:schemeClr>
                </a:solidFill>
                <a:effectLst/>
                <a:latin typeface="Lato" panose="020F0502020204030203" pitchFamily="34" charset="0"/>
              </a:rPr>
              <a:t> de Paris</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Eglise protestante malgache en France (EPMF)</a:t>
            </a:r>
          </a:p>
          <a:p>
            <a:r>
              <a:rPr lang="fr-FR" sz="1200" b="1" i="0" dirty="0">
                <a:solidFill>
                  <a:schemeClr val="accent2">
                    <a:lumMod val="75000"/>
                  </a:schemeClr>
                </a:solidFill>
                <a:effectLst/>
                <a:latin typeface="Lato" panose="020F0502020204030203" pitchFamily="34" charset="0"/>
              </a:rPr>
              <a:t>* Eglise protestante unie de France (</a:t>
            </a:r>
            <a:r>
              <a:rPr lang="fr-FR" sz="1200" b="1" i="0" dirty="0" err="1">
                <a:solidFill>
                  <a:schemeClr val="accent2">
                    <a:lumMod val="75000"/>
                  </a:schemeClr>
                </a:solidFill>
                <a:effectLst/>
                <a:latin typeface="Lato" panose="020F0502020204030203" pitchFamily="34" charset="0"/>
              </a:rPr>
              <a:t>EPUdF</a:t>
            </a:r>
            <a:r>
              <a:rPr lang="fr-FR" sz="1200" b="1" i="0" dirty="0">
                <a:solidFill>
                  <a:schemeClr val="accent2">
                    <a:lumMod val="75000"/>
                  </a:schemeClr>
                </a:solidFill>
                <a:effectLst/>
                <a:latin typeface="Lato" panose="020F0502020204030203" pitchFamily="34" charset="0"/>
              </a:rPr>
              <a:t>) </a:t>
            </a:r>
            <a:r>
              <a:rPr lang="fr-FR" sz="1200" b="0" i="0" dirty="0">
                <a:solidFill>
                  <a:schemeClr val="accent2">
                    <a:lumMod val="75000"/>
                  </a:schemeClr>
                </a:solidFill>
                <a:effectLst/>
                <a:latin typeface="Lato" panose="020F0502020204030203" pitchFamily="34" charset="0"/>
              </a:rPr>
              <a:t>-</a:t>
            </a:r>
            <a:endParaRPr lang="fr-FR" sz="1200" b="1" dirty="0">
              <a:solidFill>
                <a:schemeClr val="accent2">
                  <a:lumMod val="75000"/>
                </a:schemeClr>
              </a:solidFill>
              <a:latin typeface="Lato" panose="020F0502020204030203" pitchFamily="34" charset="0"/>
            </a:endParaRPr>
          </a:p>
          <a:p>
            <a:r>
              <a:rPr lang="fr-FR" sz="1200" b="1" dirty="0">
                <a:solidFill>
                  <a:schemeClr val="accent2">
                    <a:lumMod val="75000"/>
                  </a:schemeClr>
                </a:solidFill>
                <a:latin typeface="Lato" panose="020F0502020204030203" pitchFamily="34" charset="0"/>
              </a:rPr>
              <a:t>* </a:t>
            </a:r>
            <a:r>
              <a:rPr lang="fr-FR" sz="1200" b="1" i="0" dirty="0">
                <a:solidFill>
                  <a:schemeClr val="accent2">
                    <a:lumMod val="75000"/>
                  </a:schemeClr>
                </a:solidFill>
                <a:effectLst/>
                <a:latin typeface="Lato" panose="020F0502020204030203" pitchFamily="34" charset="0"/>
              </a:rPr>
              <a:t>Fédération des Eglises coréennes en France (FECF)</a:t>
            </a:r>
          </a:p>
          <a:p>
            <a:r>
              <a:rPr lang="fr-FR" sz="1200" b="1" i="0" dirty="0">
                <a:solidFill>
                  <a:schemeClr val="accent2">
                    <a:lumMod val="75000"/>
                  </a:schemeClr>
                </a:solidFill>
                <a:effectLst/>
                <a:latin typeface="Lato" panose="020F0502020204030203" pitchFamily="34" charset="0"/>
              </a:rPr>
              <a:t> * Fédération des Eglises </a:t>
            </a:r>
            <a:r>
              <a:rPr lang="fr-FR" sz="1200" b="1" dirty="0" err="1">
                <a:solidFill>
                  <a:schemeClr val="accent2">
                    <a:lumMod val="75000"/>
                  </a:schemeClr>
                </a:solidFill>
                <a:latin typeface="Lato" panose="020F0502020204030203" pitchFamily="34" charset="0"/>
              </a:rPr>
              <a:t>Ev</a:t>
            </a:r>
            <a:r>
              <a:rPr lang="fr-FR" sz="1200" b="1" dirty="0">
                <a:solidFill>
                  <a:schemeClr val="accent2">
                    <a:lumMod val="75000"/>
                  </a:schemeClr>
                </a:solidFill>
                <a:latin typeface="Lato" panose="020F0502020204030203" pitchFamily="34" charset="0"/>
              </a:rPr>
              <a:t>.</a:t>
            </a:r>
            <a:r>
              <a:rPr lang="fr-FR" sz="1200" b="1" i="0" dirty="0">
                <a:solidFill>
                  <a:schemeClr val="accent2">
                    <a:lumMod val="75000"/>
                  </a:schemeClr>
                </a:solidFill>
                <a:effectLst/>
                <a:latin typeface="Lato" panose="020F0502020204030203" pitchFamily="34" charset="0"/>
              </a:rPr>
              <a:t> </a:t>
            </a:r>
            <a:r>
              <a:rPr lang="fr-FR" sz="1200" b="1" dirty="0">
                <a:solidFill>
                  <a:schemeClr val="accent2">
                    <a:lumMod val="75000"/>
                  </a:schemeClr>
                </a:solidFill>
                <a:latin typeface="Lato" panose="020F0502020204030203" pitchFamily="34" charset="0"/>
              </a:rPr>
              <a:t>B</a:t>
            </a:r>
            <a:r>
              <a:rPr lang="fr-FR" sz="1200" b="1" i="0" dirty="0">
                <a:solidFill>
                  <a:schemeClr val="accent2">
                    <a:lumMod val="75000"/>
                  </a:schemeClr>
                </a:solidFill>
                <a:effectLst/>
                <a:latin typeface="Lato" panose="020F0502020204030203" pitchFamily="34" charset="0"/>
              </a:rPr>
              <a:t>aptistes de France (FEEB)</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Mission évangélique tzigane de France (METF)</a:t>
            </a:r>
          </a:p>
          <a:p>
            <a:r>
              <a:rPr lang="fr-FR" sz="1200" b="1" i="0" dirty="0">
                <a:solidFill>
                  <a:schemeClr val="accent2">
                    <a:lumMod val="75000"/>
                  </a:schemeClr>
                </a:solidFill>
                <a:effectLst/>
                <a:latin typeface="Lato" panose="020F0502020204030203" pitchFamily="34" charset="0"/>
              </a:rPr>
              <a:t> * Mission populaire évangélique de France (MPEF)</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Union d'Assemblées de Dieu membre de la FPF (ADFP)</a:t>
            </a:r>
          </a:p>
          <a:p>
            <a:r>
              <a:rPr lang="fr-FR" sz="1200" b="1" i="0" dirty="0">
                <a:solidFill>
                  <a:schemeClr val="accent2">
                    <a:lumMod val="75000"/>
                  </a:schemeClr>
                </a:solidFill>
                <a:effectLst/>
                <a:latin typeface="Lato" panose="020F0502020204030203" pitchFamily="34" charset="0"/>
              </a:rPr>
              <a:t> * Union d’assemblées protestantes en mission (UAPM)</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Union de l'Eglise de Dieu en France (UEDF)</a:t>
            </a:r>
          </a:p>
          <a:p>
            <a:r>
              <a:rPr lang="fr-FR" sz="1200" b="1" i="0" dirty="0">
                <a:solidFill>
                  <a:schemeClr val="accent2">
                    <a:lumMod val="75000"/>
                  </a:schemeClr>
                </a:solidFill>
                <a:effectLst/>
                <a:latin typeface="Lato" panose="020F0502020204030203" pitchFamily="34" charset="0"/>
              </a:rPr>
              <a:t>* Union des Eglises </a:t>
            </a:r>
            <a:r>
              <a:rPr lang="fr-FR" sz="1200" b="1" dirty="0" err="1">
                <a:solidFill>
                  <a:schemeClr val="accent2">
                    <a:lumMod val="75000"/>
                  </a:schemeClr>
                </a:solidFill>
                <a:latin typeface="Lato" panose="020F0502020204030203" pitchFamily="34" charset="0"/>
              </a:rPr>
              <a:t>Ev</a:t>
            </a:r>
            <a:r>
              <a:rPr lang="fr-FR" sz="1200" b="1" dirty="0">
                <a:solidFill>
                  <a:schemeClr val="accent2">
                    <a:lumMod val="75000"/>
                  </a:schemeClr>
                </a:solidFill>
                <a:latin typeface="Lato" panose="020F0502020204030203" pitchFamily="34" charset="0"/>
              </a:rPr>
              <a:t>.</a:t>
            </a:r>
            <a:r>
              <a:rPr lang="fr-FR" sz="1200" b="1" i="0" dirty="0">
                <a:solidFill>
                  <a:schemeClr val="accent2">
                    <a:lumMod val="75000"/>
                  </a:schemeClr>
                </a:solidFill>
                <a:effectLst/>
                <a:latin typeface="Lato" panose="020F0502020204030203" pitchFamily="34" charset="0"/>
              </a:rPr>
              <a:t> arméniennes de France (UEEAF)</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Union des Eglises évangéliques libres (UEEL)</a:t>
            </a:r>
          </a:p>
          <a:p>
            <a:r>
              <a:rPr lang="fr-FR" sz="1200" b="1" i="0" dirty="0">
                <a:solidFill>
                  <a:schemeClr val="accent2">
                    <a:lumMod val="75000"/>
                  </a:schemeClr>
                </a:solidFill>
                <a:effectLst/>
                <a:latin typeface="Lato" panose="020F0502020204030203" pitchFamily="34" charset="0"/>
              </a:rPr>
              <a:t> * Union de l’Eglise </a:t>
            </a:r>
            <a:r>
              <a:rPr lang="fr-FR" sz="1200" b="1" i="0" dirty="0" err="1">
                <a:solidFill>
                  <a:schemeClr val="accent2">
                    <a:lumMod val="75000"/>
                  </a:schemeClr>
                </a:solidFill>
                <a:effectLst/>
                <a:latin typeface="Lato" panose="020F0502020204030203" pitchFamily="34" charset="0"/>
              </a:rPr>
              <a:t>Ev</a:t>
            </a:r>
            <a:r>
              <a:rPr lang="fr-FR" sz="1200" b="1" i="0" dirty="0">
                <a:solidFill>
                  <a:schemeClr val="accent2">
                    <a:lumMod val="75000"/>
                  </a:schemeClr>
                </a:solidFill>
                <a:effectLst/>
                <a:latin typeface="Lato" panose="020F0502020204030203" pitchFamily="34" charset="0"/>
              </a:rPr>
              <a:t>. méthodiste de France (UEEMF)</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Union des Eglises évangéliques de Réveil (UEER)</a:t>
            </a:r>
          </a:p>
          <a:p>
            <a:r>
              <a:rPr lang="fr-FR" sz="1200" b="1" i="0" dirty="0">
                <a:solidFill>
                  <a:schemeClr val="accent2">
                    <a:lumMod val="75000"/>
                  </a:schemeClr>
                </a:solidFill>
                <a:effectLst/>
                <a:latin typeface="Lato" panose="020F0502020204030203" pitchFamily="34" charset="0"/>
              </a:rPr>
              <a:t>* Union des Eglises </a:t>
            </a:r>
            <a:r>
              <a:rPr lang="fr-FR" sz="1200" b="1" i="0" dirty="0" err="1">
                <a:solidFill>
                  <a:schemeClr val="accent2">
                    <a:lumMod val="75000"/>
                  </a:schemeClr>
                </a:solidFill>
                <a:effectLst/>
                <a:latin typeface="Lato" panose="020F0502020204030203" pitchFamily="34" charset="0"/>
              </a:rPr>
              <a:t>prot</a:t>
            </a:r>
            <a:r>
              <a:rPr lang="fr-FR" sz="1200" b="1" i="0" dirty="0">
                <a:solidFill>
                  <a:schemeClr val="accent2">
                    <a:lumMod val="75000"/>
                  </a:schemeClr>
                </a:solidFill>
                <a:effectLst/>
                <a:latin typeface="Lato" panose="020F0502020204030203" pitchFamily="34" charset="0"/>
              </a:rPr>
              <a:t>. d'Alsace et de Lorraine (UEPAL)</a:t>
            </a:r>
          </a:p>
          <a:p>
            <a:r>
              <a:rPr lang="fr-FR" sz="1200" b="1" dirty="0">
                <a:solidFill>
                  <a:schemeClr val="accent2">
                    <a:lumMod val="75000"/>
                  </a:schemeClr>
                </a:solidFill>
                <a:latin typeface="Lato" panose="020F0502020204030203" pitchFamily="34" charset="0"/>
              </a:rPr>
              <a:t>* Union des Eglises évangéliques libres (UEEL)</a:t>
            </a:r>
          </a:p>
          <a:p>
            <a:r>
              <a:rPr lang="fr-FR" sz="1200" b="1" dirty="0">
                <a:solidFill>
                  <a:schemeClr val="accent2">
                    <a:lumMod val="75000"/>
                  </a:schemeClr>
                </a:solidFill>
                <a:latin typeface="Lato" panose="020F0502020204030203" pitchFamily="34" charset="0"/>
              </a:rPr>
              <a:t> * Union de l’Eglise </a:t>
            </a:r>
            <a:r>
              <a:rPr lang="fr-FR" sz="1200" b="1" dirty="0" err="1">
                <a:solidFill>
                  <a:schemeClr val="accent2">
                    <a:lumMod val="75000"/>
                  </a:schemeClr>
                </a:solidFill>
                <a:latin typeface="Lato" panose="020F0502020204030203" pitchFamily="34" charset="0"/>
              </a:rPr>
              <a:t>Ev</a:t>
            </a:r>
            <a:r>
              <a:rPr lang="fr-FR" sz="1200" b="1" dirty="0">
                <a:solidFill>
                  <a:schemeClr val="accent2">
                    <a:lumMod val="75000"/>
                  </a:schemeClr>
                </a:solidFill>
                <a:latin typeface="Lato" panose="020F0502020204030203" pitchFamily="34" charset="0"/>
              </a:rPr>
              <a:t>. e méthodiste de France (UEEMF)</a:t>
            </a:r>
          </a:p>
          <a:p>
            <a:r>
              <a:rPr lang="fr-FR" sz="1200" b="1" dirty="0">
                <a:solidFill>
                  <a:schemeClr val="accent2">
                    <a:lumMod val="75000"/>
                  </a:schemeClr>
                </a:solidFill>
                <a:latin typeface="Lato" panose="020F0502020204030203" pitchFamily="34" charset="0"/>
              </a:rPr>
              <a:t>* Union des Eglises évangéliques de Réveil (UEER)</a:t>
            </a:r>
          </a:p>
          <a:p>
            <a:r>
              <a:rPr lang="fr-FR" sz="1200" b="1" dirty="0">
                <a:solidFill>
                  <a:schemeClr val="accent2">
                    <a:lumMod val="75000"/>
                  </a:schemeClr>
                </a:solidFill>
                <a:latin typeface="Lato" panose="020F0502020204030203" pitchFamily="34" charset="0"/>
              </a:rPr>
              <a:t>* Union des Eglises protestantes d'Alsace et de Lorraine UEPAL</a:t>
            </a:r>
            <a:endParaRPr lang="fr-FR" sz="1200" b="1" i="0" dirty="0">
              <a:solidFill>
                <a:schemeClr val="accent2">
                  <a:lumMod val="75000"/>
                </a:schemeClr>
              </a:solidFill>
              <a:effectLst/>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Union des Eglises protestantes évangéliques Horizon UEPEH</a:t>
            </a:r>
          </a:p>
          <a:p>
            <a:r>
              <a:rPr lang="fr-FR" sz="1200" b="1" dirty="0">
                <a:solidFill>
                  <a:schemeClr val="accent2">
                    <a:lumMod val="75000"/>
                  </a:schemeClr>
                </a:solidFill>
                <a:latin typeface="Lato" panose="020F0502020204030203" pitchFamily="34" charset="0"/>
              </a:rPr>
              <a:t> </a:t>
            </a:r>
            <a:r>
              <a:rPr lang="fr-FR" sz="1200" b="1" i="0" dirty="0">
                <a:solidFill>
                  <a:schemeClr val="accent2">
                    <a:lumMod val="75000"/>
                  </a:schemeClr>
                </a:solidFill>
                <a:effectLst/>
                <a:latin typeface="Lato" panose="020F0502020204030203" pitchFamily="34" charset="0"/>
              </a:rPr>
              <a:t>* Union des Eglises protestantes </a:t>
            </a:r>
            <a:r>
              <a:rPr lang="fr-FR" sz="1200" b="1" i="0" dirty="0" err="1">
                <a:solidFill>
                  <a:schemeClr val="accent2">
                    <a:lumMod val="75000"/>
                  </a:schemeClr>
                </a:solidFill>
                <a:effectLst/>
                <a:latin typeface="Lato" panose="020F0502020204030203" pitchFamily="34" charset="0"/>
              </a:rPr>
              <a:t>foursquare</a:t>
            </a:r>
            <a:r>
              <a:rPr lang="fr-FR" sz="1200" b="1" i="0" dirty="0">
                <a:solidFill>
                  <a:schemeClr val="accent2">
                    <a:lumMod val="75000"/>
                  </a:schemeClr>
                </a:solidFill>
                <a:effectLst/>
                <a:latin typeface="Lato" panose="020F0502020204030203" pitchFamily="34" charset="0"/>
              </a:rPr>
              <a:t> France (UEPFF)</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Union de l'Eglise protestante du Nazaréen (UEPN)</a:t>
            </a:r>
          </a:p>
          <a:p>
            <a:r>
              <a:rPr lang="fr-FR" sz="1200" b="1" i="0" dirty="0">
                <a:solidFill>
                  <a:schemeClr val="accent2">
                    <a:lumMod val="75000"/>
                  </a:schemeClr>
                </a:solidFill>
                <a:effectLst/>
                <a:latin typeface="Lato" panose="020F0502020204030203" pitchFamily="34" charset="0"/>
              </a:rPr>
              <a:t> * Union des Fédérations adventistes de France (UFA)</a:t>
            </a:r>
            <a:endParaRPr lang="fr-FR" sz="1200" b="1" dirty="0">
              <a:solidFill>
                <a:schemeClr val="accent2">
                  <a:lumMod val="75000"/>
                </a:schemeClr>
              </a:solidFill>
              <a:latin typeface="Lato" panose="020F0502020204030203" pitchFamily="34" charset="0"/>
            </a:endParaRPr>
          </a:p>
          <a:p>
            <a:r>
              <a:rPr lang="fr-FR" sz="1200" b="1" i="0" dirty="0">
                <a:solidFill>
                  <a:schemeClr val="accent2">
                    <a:lumMod val="75000"/>
                  </a:schemeClr>
                </a:solidFill>
                <a:effectLst/>
                <a:latin typeface="Lato" panose="020F0502020204030203" pitchFamily="34" charset="0"/>
              </a:rPr>
              <a:t> * Union nationale des Eglises protestantes réformées évangéliques de France (UNEPREF)</a:t>
            </a:r>
          </a:p>
          <a:p>
            <a:endParaRPr lang="fr-FR" sz="1200" b="1" dirty="0">
              <a:solidFill>
                <a:schemeClr val="accent2">
                  <a:lumMod val="75000"/>
                </a:schemeClr>
              </a:solidFill>
              <a:latin typeface="Lato" panose="020F0502020204030203" pitchFamily="34" charset="0"/>
            </a:endParaRPr>
          </a:p>
          <a:p>
            <a:r>
              <a:rPr lang="fr-FR" sz="1200" b="1" dirty="0">
                <a:solidFill>
                  <a:srgbClr val="002060"/>
                </a:solidFill>
                <a:latin typeface="Lato" panose="020F0502020204030203" pitchFamily="34" charset="0"/>
              </a:rPr>
              <a:t>S’ajoutent à cette liste les membres associés, l</a:t>
            </a:r>
            <a:r>
              <a:rPr lang="fr-FR" sz="1200" b="1" i="0" dirty="0">
                <a:solidFill>
                  <a:srgbClr val="002060"/>
                </a:solidFill>
                <a:effectLst/>
                <a:latin typeface="Lato" panose="020F0502020204030203" pitchFamily="34" charset="0"/>
              </a:rPr>
              <a:t>es communautés, institutions, œuvres et mouvements et le Département</a:t>
            </a:r>
            <a:r>
              <a:rPr lang="fr-FR" sz="1200" dirty="0">
                <a:solidFill>
                  <a:srgbClr val="002060"/>
                </a:solidFill>
                <a:latin typeface="Lato" panose="020F0502020204030203" pitchFamily="34" charset="0"/>
              </a:rPr>
              <a:t> </a:t>
            </a:r>
            <a:r>
              <a:rPr lang="fr-FR" sz="1200" b="1" i="0" dirty="0">
                <a:solidFill>
                  <a:srgbClr val="002060"/>
                </a:solidFill>
                <a:effectLst/>
                <a:latin typeface="Lato" panose="020F0502020204030203" pitchFamily="34" charset="0"/>
              </a:rPr>
              <a:t>des Communautés…. Dont je vous fais </a:t>
            </a:r>
            <a:r>
              <a:rPr lang="fr-FR" sz="1200" b="1" dirty="0">
                <a:solidFill>
                  <a:srgbClr val="002060"/>
                </a:solidFill>
                <a:latin typeface="Lato" panose="020F0502020204030203" pitchFamily="34" charset="0"/>
              </a:rPr>
              <a:t>grâce   		</a:t>
            </a:r>
            <a:r>
              <a:rPr lang="fr-FR" sz="2000" b="1" dirty="0">
                <a:solidFill>
                  <a:srgbClr val="002060"/>
                </a:solidFill>
                <a:latin typeface="Lato" panose="020F0502020204030203" pitchFamily="34" charset="0"/>
                <a:sym typeface="Wingdings" panose="05000000000000000000" pitchFamily="2" charset="2"/>
              </a:rPr>
              <a:t></a:t>
            </a:r>
            <a:endParaRPr lang="fr-FR" sz="1200" dirty="0">
              <a:solidFill>
                <a:srgbClr val="002060"/>
              </a:solidFill>
            </a:endParaRPr>
          </a:p>
        </p:txBody>
      </p:sp>
      <p:pic>
        <p:nvPicPr>
          <p:cNvPr id="2056" name="Picture 8" descr="18,207 Résurrection Vectores, Ilustraciones y Gráficos - 123RF">
            <a:extLst>
              <a:ext uri="{FF2B5EF4-FFF2-40B4-BE49-F238E27FC236}">
                <a16:creationId xmlns:a16="http://schemas.microsoft.com/office/drawing/2014/main" id="{297BADB6-3A7C-1A95-E41B-CE43144E4F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08" t="10079" r="9612" b="14763"/>
          <a:stretch/>
        </p:blipFill>
        <p:spPr bwMode="auto">
          <a:xfrm>
            <a:off x="7164288" y="285422"/>
            <a:ext cx="1455333" cy="1415386"/>
          </a:xfrm>
          <a:prstGeom prst="ellipse">
            <a:avLst/>
          </a:prstGeom>
          <a:ln>
            <a:noFill/>
          </a:ln>
          <a:effectLst>
            <a:glow rad="228600">
              <a:schemeClr val="accent2">
                <a:satMod val="175000"/>
                <a:alpha val="40000"/>
              </a:schemeClr>
            </a:glow>
            <a:softEdge rad="1270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497517" y="4147631"/>
            <a:ext cx="4122104" cy="226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2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21" presetClass="entr" presetSubtype="1"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500"/>
                                        <p:tgtEl>
                                          <p:spTgt spid="3"/>
                                        </p:tgtEl>
                                      </p:cBhvr>
                                    </p:animEffect>
                                  </p:childTnLst>
                                </p:cTn>
                              </p:par>
                            </p:childTnLst>
                          </p:cTn>
                        </p:par>
                        <p:par>
                          <p:cTn id="12" fill="hold">
                            <p:stCondLst>
                              <p:cond delay="4000"/>
                            </p:stCondLst>
                            <p:childTnLst>
                              <p:par>
                                <p:cTn id="13" presetID="45" presetClass="entr" presetSubtype="0" fill="hold" nodeType="afterEffect">
                                  <p:stCondLst>
                                    <p:cond delay="100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1500"/>
                                        <p:tgtEl>
                                          <p:spTgt spid="2056"/>
                                        </p:tgtEl>
                                      </p:cBhvr>
                                    </p:animEffect>
                                    <p:anim calcmode="lin" valueType="num">
                                      <p:cBhvr>
                                        <p:cTn id="16" dur="1500" fill="hold"/>
                                        <p:tgtEl>
                                          <p:spTgt spid="2056"/>
                                        </p:tgtEl>
                                        <p:attrNameLst>
                                          <p:attrName>ppt_w</p:attrName>
                                        </p:attrNameLst>
                                      </p:cBhvr>
                                      <p:tavLst>
                                        <p:tav tm="0" fmla="#ppt_w*sin(2.5*pi*$)">
                                          <p:val>
                                            <p:fltVal val="0"/>
                                          </p:val>
                                        </p:tav>
                                        <p:tav tm="100000">
                                          <p:val>
                                            <p:fltVal val="1"/>
                                          </p:val>
                                        </p:tav>
                                      </p:tavLst>
                                    </p:anim>
                                    <p:anim calcmode="lin" valueType="num">
                                      <p:cBhvr>
                                        <p:cTn id="17" dur="1500" fill="hold"/>
                                        <p:tgtEl>
                                          <p:spTgt spid="2056"/>
                                        </p:tgtEl>
                                        <p:attrNameLst>
                                          <p:attrName>ppt_h</p:attrName>
                                        </p:attrNameLst>
                                      </p:cBhvr>
                                      <p:tavLst>
                                        <p:tav tm="0">
                                          <p:val>
                                            <p:strVal val="#ppt_h"/>
                                          </p:val>
                                        </p:tav>
                                        <p:tav tm="100000">
                                          <p:val>
                                            <p:strVal val="#ppt_h"/>
                                          </p:val>
                                        </p:tav>
                                      </p:tavLst>
                                    </p:anim>
                                  </p:childTnLst>
                                </p:cTn>
                              </p:par>
                            </p:childTnLst>
                          </p:cTn>
                        </p:par>
                        <p:par>
                          <p:cTn id="18" fill="hold">
                            <p:stCondLst>
                              <p:cond delay="6500"/>
                            </p:stCondLst>
                            <p:childTnLst>
                              <p:par>
                                <p:cTn id="19" presetID="42" presetClass="entr" presetSubtype="0" fill="hold" grpId="0" nodeType="after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anim calcmode="lin" valueType="num">
                                      <p:cBhvr>
                                        <p:cTn id="22" dur="1500" fill="hold"/>
                                        <p:tgtEl>
                                          <p:spTgt spid="4"/>
                                        </p:tgtEl>
                                        <p:attrNameLst>
                                          <p:attrName>ppt_x</p:attrName>
                                        </p:attrNameLst>
                                      </p:cBhvr>
                                      <p:tavLst>
                                        <p:tav tm="0">
                                          <p:val>
                                            <p:strVal val="#ppt_x"/>
                                          </p:val>
                                        </p:tav>
                                        <p:tav tm="100000">
                                          <p:val>
                                            <p:strVal val="#ppt_x"/>
                                          </p:val>
                                        </p:tav>
                                      </p:tavLst>
                                    </p:anim>
                                    <p:anim calcmode="lin" valueType="num">
                                      <p:cBhvr>
                                        <p:cTn id="23" dur="15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9000"/>
                            </p:stCondLst>
                            <p:childTnLst>
                              <p:par>
                                <p:cTn id="25" presetID="45"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1750"/>
                                        <p:tgtEl>
                                          <p:spTgt spid="2050"/>
                                        </p:tgtEl>
                                      </p:cBhvr>
                                    </p:animEffect>
                                    <p:anim calcmode="lin" valueType="num">
                                      <p:cBhvr>
                                        <p:cTn id="28" dur="1750" fill="hold"/>
                                        <p:tgtEl>
                                          <p:spTgt spid="2050"/>
                                        </p:tgtEl>
                                        <p:attrNameLst>
                                          <p:attrName>ppt_w</p:attrName>
                                        </p:attrNameLst>
                                      </p:cBhvr>
                                      <p:tavLst>
                                        <p:tav tm="0" fmla="#ppt_w*sin(2.5*pi*$)">
                                          <p:val>
                                            <p:fltVal val="0"/>
                                          </p:val>
                                        </p:tav>
                                        <p:tav tm="100000">
                                          <p:val>
                                            <p:fltVal val="1"/>
                                          </p:val>
                                        </p:tav>
                                      </p:tavLst>
                                    </p:anim>
                                    <p:anim calcmode="lin" valueType="num">
                                      <p:cBhvr>
                                        <p:cTn id="29" dur="175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Mode d’emploi pour agir ensemble </a:t>
            </a:r>
          </a:p>
        </p:txBody>
      </p:sp>
      <p:sp>
        <p:nvSpPr>
          <p:cNvPr id="3" name="ZoneTexte 2"/>
          <p:cNvSpPr txBox="1"/>
          <p:nvPr/>
        </p:nvSpPr>
        <p:spPr>
          <a:xfrm>
            <a:off x="971600" y="1628800"/>
            <a:ext cx="7560840" cy="1477328"/>
          </a:xfrm>
          <a:prstGeom prst="rect">
            <a:avLst/>
          </a:prstGeom>
          <a:noFill/>
        </p:spPr>
        <p:txBody>
          <a:bodyPr wrap="square" rtlCol="0">
            <a:spAutoFit/>
          </a:bodyPr>
          <a:lstStyle/>
          <a:p>
            <a:r>
              <a:rPr lang="fr-FR" b="1" dirty="0">
                <a:solidFill>
                  <a:schemeClr val="accent2">
                    <a:lumMod val="75000"/>
                  </a:schemeClr>
                </a:solidFill>
              </a:rPr>
              <a:t>Existe-t-il « LA » bonne recette  ?</a:t>
            </a:r>
          </a:p>
          <a:p>
            <a:endParaRPr lang="fr-FR" b="1" dirty="0">
              <a:solidFill>
                <a:schemeClr val="accent2">
                  <a:lumMod val="75000"/>
                </a:schemeClr>
              </a:solidFill>
            </a:endParaRPr>
          </a:p>
          <a:p>
            <a:r>
              <a:rPr lang="fr-FR" b="1" dirty="0">
                <a:solidFill>
                  <a:schemeClr val="accent2">
                    <a:lumMod val="75000"/>
                  </a:schemeClr>
                </a:solidFill>
              </a:rPr>
              <a:t>Ici c’est à vous de jouer. Nommer les 2 ou 3 mots qui  vous viennent spontanément  et qui, selon vous, décrivent la meilleure façon d’agir ensemble pour porter un projet d’aumônerie cohérent .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30147" r="25759"/>
          <a:stretch/>
        </p:blipFill>
        <p:spPr bwMode="auto">
          <a:xfrm>
            <a:off x="2324997" y="3645024"/>
            <a:ext cx="3816473" cy="299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7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032" y="1484784"/>
            <a:ext cx="7772400" cy="1224136"/>
          </a:xfrm>
        </p:spPr>
        <p:txBody>
          <a:bodyPr>
            <a:noAutofit/>
          </a:bodyPr>
          <a:lstStyle/>
          <a:p>
            <a:r>
              <a:rPr lang="fr-FR" sz="2800" dirty="0"/>
              <a:t>Quelles sont selon vous les freins et résistances à ce  bon fonctionnement ensemble</a:t>
            </a:r>
            <a:br>
              <a:rPr lang="fr-FR" sz="2800" dirty="0"/>
            </a:br>
            <a:r>
              <a:rPr lang="fr-FR" sz="2000" b="1" dirty="0">
                <a:solidFill>
                  <a:schemeClr val="bg1"/>
                </a:solidFill>
              </a:rPr>
              <a:t>Nommer les 2 ou 3 mots qui  vous viennent spontanément</a:t>
            </a:r>
            <a:endParaRPr lang="fr-FR" sz="2800" dirty="0">
              <a:solidFill>
                <a:schemeClr val="bg1"/>
              </a:solidFill>
            </a:endParaRPr>
          </a:p>
        </p:txBody>
      </p:sp>
      <p:sp>
        <p:nvSpPr>
          <p:cNvPr id="3" name="Espace réservé du texte 2"/>
          <p:cNvSpPr>
            <a:spLocks noGrp="1"/>
          </p:cNvSpPr>
          <p:nvPr>
            <p:ph type="body" idx="1"/>
          </p:nvPr>
        </p:nvSpPr>
        <p:spPr>
          <a:xfrm>
            <a:off x="827584" y="260648"/>
            <a:ext cx="7848872" cy="939801"/>
          </a:xfrm>
        </p:spPr>
        <p:txBody>
          <a:bodyPr>
            <a:noAutofit/>
          </a:bodyPr>
          <a:lstStyle/>
          <a:p>
            <a:r>
              <a:rPr lang="fr-FR" sz="3200" dirty="0"/>
              <a:t>Si c’était si simple, ça se saurait déjà….</a:t>
            </a:r>
          </a:p>
        </p:txBody>
      </p:sp>
      <p:pic>
        <p:nvPicPr>
          <p:cNvPr id="4" name="Image 3">
            <a:extLst>
              <a:ext uri="{FF2B5EF4-FFF2-40B4-BE49-F238E27FC236}">
                <a16:creationId xmlns:a16="http://schemas.microsoft.com/office/drawing/2014/main" id="{F535701B-50E3-22F5-193F-54D12C7201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77375" y="3170033"/>
            <a:ext cx="4501090" cy="2995271"/>
          </a:xfrm>
          <a:prstGeom prst="rect">
            <a:avLst/>
          </a:prstGeom>
        </p:spPr>
      </p:pic>
    </p:spTree>
    <p:extLst>
      <p:ext uri="{BB962C8B-B14F-4D97-AF65-F5344CB8AC3E}">
        <p14:creationId xmlns:p14="http://schemas.microsoft.com/office/powerpoint/2010/main" val="32074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ppt_x"/>
                                          </p:val>
                                        </p:tav>
                                        <p:tav tm="100000">
                                          <p:val>
                                            <p:strVal val="#ppt_x"/>
                                          </p:val>
                                        </p:tav>
                                      </p:tavLst>
                                    </p:anim>
                                    <p:anim calcmode="lin" valueType="num">
                                      <p:cBhvr additive="base">
                                        <p:cTn id="14"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375047"/>
            <a:ext cx="7488832" cy="461665"/>
          </a:xfrm>
          <a:prstGeom prst="rect">
            <a:avLst/>
          </a:prstGeom>
          <a:noFill/>
        </p:spPr>
        <p:txBody>
          <a:bodyPr wrap="square" rtlCol="0">
            <a:spAutoFit/>
          </a:bodyPr>
          <a:lstStyle/>
          <a:p>
            <a:pPr algn="ctr"/>
            <a:r>
              <a:rPr lang="fr-FR" sz="2400" dirty="0">
                <a:solidFill>
                  <a:schemeClr val="bg1"/>
                </a:solidFill>
              </a:rPr>
              <a:t>Savoir distinguer le vrai du faux</a:t>
            </a:r>
          </a:p>
        </p:txBody>
      </p:sp>
      <p:sp>
        <p:nvSpPr>
          <p:cNvPr id="3" name="ZoneTexte 2"/>
          <p:cNvSpPr txBox="1"/>
          <p:nvPr/>
        </p:nvSpPr>
        <p:spPr>
          <a:xfrm>
            <a:off x="683568" y="1155770"/>
            <a:ext cx="6984776" cy="369332"/>
          </a:xfrm>
          <a:prstGeom prst="rect">
            <a:avLst/>
          </a:prstGeom>
          <a:noFill/>
        </p:spPr>
        <p:txBody>
          <a:bodyPr wrap="square" rtlCol="0">
            <a:spAutoFit/>
          </a:bodyPr>
          <a:lstStyle/>
          <a:p>
            <a:r>
              <a:rPr lang="fr-FR" dirty="0">
                <a:solidFill>
                  <a:schemeClr val="accent1">
                    <a:lumMod val="50000"/>
                  </a:schemeClr>
                </a:solidFill>
              </a:rPr>
              <a:t>Répondez par oui ou par non aux énoncés suivants : </a:t>
            </a:r>
          </a:p>
        </p:txBody>
      </p:sp>
      <p:sp>
        <p:nvSpPr>
          <p:cNvPr id="4" name="ZoneTexte 3"/>
          <p:cNvSpPr txBox="1"/>
          <p:nvPr/>
        </p:nvSpPr>
        <p:spPr>
          <a:xfrm>
            <a:off x="683568" y="2050390"/>
            <a:ext cx="7776864" cy="3754874"/>
          </a:xfrm>
          <a:prstGeom prst="rect">
            <a:avLst/>
          </a:prstGeom>
          <a:noFill/>
        </p:spPr>
        <p:txBody>
          <a:bodyPr wrap="square" rtlCol="0">
            <a:spAutoFit/>
          </a:bodyPr>
          <a:lstStyle/>
          <a:p>
            <a:r>
              <a:rPr lang="fr-FR" sz="1400" dirty="0">
                <a:solidFill>
                  <a:schemeClr val="accent1">
                    <a:lumMod val="50000"/>
                  </a:schemeClr>
                </a:solidFill>
              </a:rPr>
              <a:t>* Un service d’aumônerie n’a besoin que de son église locale pour bien fonctionner</a:t>
            </a:r>
          </a:p>
          <a:p>
            <a:r>
              <a:rPr lang="fr-FR" sz="1400" dirty="0">
                <a:solidFill>
                  <a:schemeClr val="accent1">
                    <a:lumMod val="50000"/>
                  </a:schemeClr>
                </a:solidFill>
              </a:rPr>
              <a:t>* Un aumônier doit forcément avoir suivi une formation pastorale</a:t>
            </a:r>
          </a:p>
          <a:p>
            <a:r>
              <a:rPr lang="fr-FR" sz="1400" dirty="0">
                <a:solidFill>
                  <a:schemeClr val="accent1">
                    <a:lumMod val="50000"/>
                  </a:schemeClr>
                </a:solidFill>
              </a:rPr>
              <a:t>* Un aumônier ne doit rendre des comptes qu’à son église</a:t>
            </a:r>
          </a:p>
          <a:p>
            <a:r>
              <a:rPr lang="fr-FR" sz="1400" dirty="0">
                <a:solidFill>
                  <a:schemeClr val="accent1">
                    <a:lumMod val="50000"/>
                  </a:schemeClr>
                </a:solidFill>
              </a:rPr>
              <a:t>* La commission locale d’aumônerie est indispensable</a:t>
            </a:r>
          </a:p>
          <a:p>
            <a:r>
              <a:rPr lang="fr-FR" sz="1400" dirty="0">
                <a:solidFill>
                  <a:schemeClr val="accent1">
                    <a:lumMod val="50000"/>
                  </a:schemeClr>
                </a:solidFill>
              </a:rPr>
              <a:t>* Elle doit être représentative des différentes églises protestantes</a:t>
            </a:r>
          </a:p>
          <a:p>
            <a:r>
              <a:rPr lang="fr-FR" sz="1400" dirty="0">
                <a:solidFill>
                  <a:schemeClr val="accent1">
                    <a:lumMod val="50000"/>
                  </a:schemeClr>
                </a:solidFill>
              </a:rPr>
              <a:t>* Un pasteur n’a pas besoin de formation supplémentaire pour être aumônier</a:t>
            </a:r>
          </a:p>
          <a:p>
            <a:r>
              <a:rPr lang="fr-FR" sz="1400" dirty="0">
                <a:solidFill>
                  <a:schemeClr val="accent1">
                    <a:lumMod val="50000"/>
                  </a:schemeClr>
                </a:solidFill>
              </a:rPr>
              <a:t>* L’auxiliaire d’aumônerie suit une formation spécifique initiale et continue</a:t>
            </a:r>
          </a:p>
          <a:p>
            <a:r>
              <a:rPr lang="fr-FR" sz="1400" dirty="0">
                <a:solidFill>
                  <a:schemeClr val="accent1">
                    <a:lumMod val="50000"/>
                  </a:schemeClr>
                </a:solidFill>
              </a:rPr>
              <a:t>* Il est tout à fait acceptable qu’un aumônier travaille bénévolement</a:t>
            </a:r>
          </a:p>
          <a:p>
            <a:r>
              <a:rPr lang="fr-FR" sz="1400" dirty="0">
                <a:solidFill>
                  <a:schemeClr val="accent1">
                    <a:lumMod val="50000"/>
                  </a:schemeClr>
                </a:solidFill>
              </a:rPr>
              <a:t>* Un service d’aumônerie protestant doit se distinguer du service d’aumônerie catholique</a:t>
            </a:r>
          </a:p>
          <a:p>
            <a:r>
              <a:rPr lang="fr-FR" sz="1400" dirty="0">
                <a:solidFill>
                  <a:schemeClr val="accent1">
                    <a:lumMod val="50000"/>
                  </a:schemeClr>
                </a:solidFill>
              </a:rPr>
              <a:t>* Un service d’aumônerie peut se suffire à lui-même et n’a pas besoin nécessairement d’auxiliaires</a:t>
            </a:r>
          </a:p>
          <a:p>
            <a:r>
              <a:rPr lang="fr-FR" sz="1400" dirty="0">
                <a:solidFill>
                  <a:schemeClr val="accent1">
                    <a:lumMod val="50000"/>
                  </a:schemeClr>
                </a:solidFill>
              </a:rPr>
              <a:t>* Un aumônier en poste  respecte la fiche de poste que lui remet son employeur</a:t>
            </a:r>
          </a:p>
          <a:p>
            <a:r>
              <a:rPr lang="fr-FR" sz="1400" dirty="0">
                <a:solidFill>
                  <a:schemeClr val="accent1">
                    <a:lumMod val="50000"/>
                  </a:schemeClr>
                </a:solidFill>
              </a:rPr>
              <a:t>* Un service d’aumônerie n’est assujetti à aucun cadre juridique et/ou institutionnel</a:t>
            </a:r>
          </a:p>
          <a:p>
            <a:r>
              <a:rPr lang="fr-FR" sz="1400" dirty="0">
                <a:solidFill>
                  <a:schemeClr val="accent1">
                    <a:lumMod val="50000"/>
                  </a:schemeClr>
                </a:solidFill>
              </a:rPr>
              <a:t>* Un aumônier, un auxiliaire travaille en lien étroit avec les équipes de soins</a:t>
            </a:r>
          </a:p>
          <a:p>
            <a:r>
              <a:rPr lang="fr-FR" sz="1400" dirty="0">
                <a:solidFill>
                  <a:schemeClr val="accent1">
                    <a:lumMod val="50000"/>
                  </a:schemeClr>
                </a:solidFill>
              </a:rPr>
              <a:t>* L’analyse de la pratique, pour l’aumônier comme pour les auxiliaires, est obligatoire</a:t>
            </a:r>
          </a:p>
          <a:p>
            <a:r>
              <a:rPr lang="fr-FR" sz="1400" dirty="0">
                <a:solidFill>
                  <a:schemeClr val="accent1">
                    <a:lumMod val="50000"/>
                  </a:schemeClr>
                </a:solidFill>
              </a:rPr>
              <a:t>* Plusieurs chartes encadrent la mission d’un service d’aumônerie : charte du visiteur, charte nationale des aumôneries relevant de la Fonction Publique Hospitalière (circulaire du 5/9/2011) charte de la personne hospitalisée, charte laïcité, etc…elles sont à prendre au sérieux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382084"/>
            <a:ext cx="1828601" cy="133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0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500" fill="hold"/>
                                        <p:tgtEl>
                                          <p:spTgt spid="5122"/>
                                        </p:tgtEl>
                                        <p:attrNameLst>
                                          <p:attrName>ppt_x</p:attrName>
                                        </p:attrNameLst>
                                      </p:cBhvr>
                                      <p:tavLst>
                                        <p:tav tm="0">
                                          <p:val>
                                            <p:strVal val="#ppt_x"/>
                                          </p:val>
                                        </p:tav>
                                        <p:tav tm="100000">
                                          <p:val>
                                            <p:strVal val="#ppt_x"/>
                                          </p:val>
                                        </p:tav>
                                      </p:tavLst>
                                    </p:anim>
                                    <p:anim calcmode="lin" valueType="num">
                                      <p:cBhvr additive="base">
                                        <p:cTn id="8" dur="1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889</TotalTime>
  <Words>1728</Words>
  <Application>Microsoft Office PowerPoint</Application>
  <PresentationFormat>Affichage à l'écran (4:3)</PresentationFormat>
  <Paragraphs>217</Paragraphs>
  <Slides>15</Slides>
  <Notes>2</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15</vt:i4>
      </vt:variant>
    </vt:vector>
  </HeadingPairs>
  <TitlesOfParts>
    <vt:vector size="24" baseType="lpstr">
      <vt:lpstr>Arial</vt:lpstr>
      <vt:lpstr>Calibri</vt:lpstr>
      <vt:lpstr>Candara</vt:lpstr>
      <vt:lpstr>Lato</vt:lpstr>
      <vt:lpstr>Symbol</vt:lpstr>
      <vt:lpstr>Trebuchet MS</vt:lpstr>
      <vt:lpstr>Wingdings 3</vt:lpstr>
      <vt:lpstr>Default Theme</vt:lpstr>
      <vt:lpstr>Facette</vt:lpstr>
      <vt:lpstr>Présentation PowerPoint</vt:lpstr>
      <vt:lpstr>Présentation PowerPoint</vt:lpstr>
      <vt:lpstr>Présentation PowerPoint</vt:lpstr>
      <vt:lpstr>Présentation PowerPoint</vt:lpstr>
      <vt:lpstr>Présentation PowerPoint</vt:lpstr>
      <vt:lpstr>Présentation PowerPoint</vt:lpstr>
      <vt:lpstr>Mode d’emploi pour agir ensemble </vt:lpstr>
      <vt:lpstr>Quelles sont selon vous les freins et résistances à ce  bon fonctionnement ensemble Nommer les 2 ou 3 mots qui  vous viennent spontanément</vt:lpstr>
      <vt:lpstr>Présentation PowerPoint</vt:lpstr>
      <vt:lpstr>Trouver les intrus </vt:lpstr>
      <vt:lpstr>Présentation PowerPoint</vt:lpstr>
      <vt:lpstr>Présentation PowerPoint</vt:lpstr>
      <vt:lpstr>Présentation PowerPoint</vt:lpstr>
      <vt:lpstr>Présentation PowerPoint</vt:lpstr>
      <vt:lpstr>Présentation PowerPoint</vt:lpstr>
    </vt:vector>
  </TitlesOfParts>
  <Company>Hôpitaux Drôme Nord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 février 2023 Faire vivre le projet d’aumônerie ensemble</dc:title>
  <dc:creator>protest-rms</dc:creator>
  <cp:lastModifiedBy>Pascale Gheysen</cp:lastModifiedBy>
  <cp:revision>96</cp:revision>
  <dcterms:created xsi:type="dcterms:W3CDTF">2023-01-02T11:11:33Z</dcterms:created>
  <dcterms:modified xsi:type="dcterms:W3CDTF">2023-01-29T16:03:36Z</dcterms:modified>
</cp:coreProperties>
</file>