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64" r:id="rId2"/>
    <p:sldId id="277" r:id="rId3"/>
    <p:sldId id="278" r:id="rId4"/>
    <p:sldId id="265" r:id="rId5"/>
    <p:sldId id="272" r:id="rId6"/>
    <p:sldId id="260" r:id="rId7"/>
    <p:sldId id="267" r:id="rId8"/>
    <p:sldId id="269" r:id="rId9"/>
    <p:sldId id="271" r:id="rId10"/>
    <p:sldId id="270" r:id="rId11"/>
    <p:sldId id="273" r:id="rId12"/>
    <p:sldId id="279"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5" autoAdjust="0"/>
  </p:normalViewPr>
  <p:slideViewPr>
    <p:cSldViewPr>
      <p:cViewPr varScale="1">
        <p:scale>
          <a:sx n="82" d="100"/>
          <a:sy n="82"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CC2E-2AD0-4370-B9C8-4E1260D9A49A}" type="datetimeFigureOut">
              <a:rPr lang="fr-FR" smtClean="0"/>
              <a:t>12/10/2023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4CBD0-E980-4BBC-AEC2-9718F412129B}" type="slidenum">
              <a:rPr lang="fr-FR" smtClean="0"/>
              <a:t>‹N°›</a:t>
            </a:fld>
            <a:endParaRPr lang="fr-FR"/>
          </a:p>
        </p:txBody>
      </p:sp>
    </p:spTree>
    <p:extLst>
      <p:ext uri="{BB962C8B-B14F-4D97-AF65-F5344CB8AC3E}">
        <p14:creationId xmlns:p14="http://schemas.microsoft.com/office/powerpoint/2010/main" val="345748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15AB54-BDF9-4C4B-99FF-7570404D63DE}"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84904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44CBD0-E980-4BBC-AEC2-9718F412129B}" type="slidenum">
              <a:rPr lang="fr-FR" smtClean="0"/>
              <a:t>7</a:t>
            </a:fld>
            <a:endParaRPr lang="fr-FR"/>
          </a:p>
        </p:txBody>
      </p:sp>
    </p:spTree>
    <p:extLst>
      <p:ext uri="{BB962C8B-B14F-4D97-AF65-F5344CB8AC3E}">
        <p14:creationId xmlns:p14="http://schemas.microsoft.com/office/powerpoint/2010/main" val="176745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44CBD0-E980-4BBC-AEC2-9718F412129B}" type="slidenum">
              <a:rPr lang="fr-FR" smtClean="0"/>
              <a:t>9</a:t>
            </a:fld>
            <a:endParaRPr lang="fr-FR"/>
          </a:p>
        </p:txBody>
      </p:sp>
    </p:spTree>
    <p:extLst>
      <p:ext uri="{BB962C8B-B14F-4D97-AF65-F5344CB8AC3E}">
        <p14:creationId xmlns:p14="http://schemas.microsoft.com/office/powerpoint/2010/main" val="225869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B8AEBBE-F8B2-42CF-9895-E86A608384EB}" type="datetime1">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8856D55-EFBE-4F9B-8A5F-09D42CA22A9B}" type="datetime1">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10/12/2023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slideLayout" Target="../slideLayouts/slideLayout7.xml"/><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8.jp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3.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9505" y="272842"/>
            <a:ext cx="7776864" cy="430887"/>
          </a:xfrm>
          <a:prstGeom prst="rect">
            <a:avLst/>
          </a:prstGeom>
          <a:noFill/>
        </p:spPr>
        <p:txBody>
          <a:bodyPr wrap="square" rtlCol="0">
            <a:spAutoFit/>
          </a:bodyPr>
          <a:lstStyle/>
          <a:p>
            <a:pPr algn="ctr"/>
            <a:r>
              <a:rPr lang="fr-FR" sz="2200" dirty="0">
                <a:solidFill>
                  <a:schemeClr val="bg1"/>
                </a:solidFill>
              </a:rPr>
              <a:t>Quelle présence j’offre à  l’autre lorsque je le visite …? </a:t>
            </a:r>
          </a:p>
        </p:txBody>
      </p:sp>
      <p:pic>
        <p:nvPicPr>
          <p:cNvPr id="3" name="Picture 2" descr="C:\Users\protest-rms\Desktop\pngtree-person-offering-help-and-protection-png-image_867369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980728"/>
            <a:ext cx="153022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0" descr="C:\Users\protest-rms\Desktop\dessin-a-la-main-dessin-amusant-stickman-design-pour-l-impression-ou-l-utilisation-comme-affiche-carte-prospectus-ou-t-shirt-2j9k39x.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260"/>
          <a:stretch/>
        </p:blipFill>
        <p:spPr bwMode="auto">
          <a:xfrm>
            <a:off x="2696430" y="1457849"/>
            <a:ext cx="903330" cy="120599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015844" y="2060848"/>
            <a:ext cx="1008112" cy="523220"/>
          </a:xfrm>
          <a:prstGeom prst="rect">
            <a:avLst/>
          </a:prstGeom>
          <a:noFill/>
        </p:spPr>
        <p:txBody>
          <a:bodyPr wrap="square" rtlCol="0">
            <a:spAutoFit/>
          </a:bodyPr>
          <a:lstStyle/>
          <a:p>
            <a:r>
              <a:rPr lang="fr-FR" sz="2800" dirty="0"/>
              <a:t>…</a:t>
            </a:r>
          </a:p>
        </p:txBody>
      </p:sp>
      <p:sp>
        <p:nvSpPr>
          <p:cNvPr id="6" name="ZoneTexte 5"/>
          <p:cNvSpPr txBox="1"/>
          <p:nvPr/>
        </p:nvSpPr>
        <p:spPr>
          <a:xfrm>
            <a:off x="3851920" y="2028032"/>
            <a:ext cx="1008112" cy="523220"/>
          </a:xfrm>
          <a:prstGeom prst="rect">
            <a:avLst/>
          </a:prstGeom>
          <a:noFill/>
        </p:spPr>
        <p:txBody>
          <a:bodyPr wrap="square" rtlCol="0">
            <a:spAutoFit/>
          </a:bodyPr>
          <a:lstStyle/>
          <a:p>
            <a:r>
              <a:rPr lang="fr-FR" sz="2800" dirty="0"/>
              <a:t>…</a:t>
            </a:r>
          </a:p>
        </p:txBody>
      </p:sp>
      <p:pic>
        <p:nvPicPr>
          <p:cNvPr id="7" name="Picture 22" descr="C:\Users\protest-rms\Desktop\360_F_250834773_SffC8Me2p782uaRIVzJ4UeNxQPTawlx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6556" y="871941"/>
            <a:ext cx="1320484" cy="1925009"/>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pic>
        <p:nvPicPr>
          <p:cNvPr id="8" name="Picture 11" descr="C:\Users\protest-rms\Desktop\istockphoto-1250686884-612x6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146" t="5440" r="25340" b="13017"/>
          <a:stretch/>
        </p:blipFill>
        <p:spPr bwMode="auto">
          <a:xfrm>
            <a:off x="7524328" y="412921"/>
            <a:ext cx="1368152" cy="23609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596608" y="2494128"/>
            <a:ext cx="440432" cy="523220"/>
          </a:xfrm>
          <a:prstGeom prst="rect">
            <a:avLst/>
          </a:prstGeom>
          <a:noFill/>
        </p:spPr>
        <p:txBody>
          <a:bodyPr wrap="square" rtlCol="0">
            <a:spAutoFit/>
          </a:bodyPr>
          <a:lstStyle/>
          <a:p>
            <a:r>
              <a:rPr lang="fr-FR" sz="2800" dirty="0"/>
              <a:t>…</a:t>
            </a:r>
          </a:p>
        </p:txBody>
      </p:sp>
      <p:pic>
        <p:nvPicPr>
          <p:cNvPr id="10"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6443"/>
          <a:stretch/>
        </p:blipFill>
        <p:spPr bwMode="auto">
          <a:xfrm>
            <a:off x="286814" y="3704714"/>
            <a:ext cx="1618860" cy="11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9" descr="C:\Users\protest-rms\Desktop\360_F_270924569_9GV33EseEuwIsSCnQwnrwK7kgWYvBdvA.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44" t="6462" r="13342" b="7150"/>
          <a:stretch/>
        </p:blipFill>
        <p:spPr bwMode="auto">
          <a:xfrm>
            <a:off x="4858367" y="2952478"/>
            <a:ext cx="1995055" cy="1492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C:\Users\protest-rms\Desktop\dessin-de-dessin-de-dessin-de-dessin-de-dessin-de-dessin-de-dessin-conceptuel-de-l-homme-souriant-heureux-ou-homme-d-affaires-qui-vient-de-se-faire-une-idee-bulle-ou-bulle-de-parole-vide-pour-votre-texte-2bk5mw.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774" t="-967" r="-5909" b="4132"/>
          <a:stretch/>
        </p:blipFill>
        <p:spPr bwMode="auto">
          <a:xfrm>
            <a:off x="2428115" y="2701644"/>
            <a:ext cx="1927861" cy="208985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5208097" y="4705980"/>
            <a:ext cx="440432" cy="523220"/>
          </a:xfrm>
          <a:prstGeom prst="rect">
            <a:avLst/>
          </a:prstGeom>
          <a:noFill/>
        </p:spPr>
        <p:txBody>
          <a:bodyPr wrap="square" rtlCol="0">
            <a:spAutoFit/>
          </a:bodyPr>
          <a:lstStyle/>
          <a:p>
            <a:r>
              <a:rPr lang="fr-FR" sz="2800" dirty="0"/>
              <a:t>…</a:t>
            </a:r>
          </a:p>
        </p:txBody>
      </p:sp>
      <p:sp>
        <p:nvSpPr>
          <p:cNvPr id="15" name="ZoneTexte 14"/>
          <p:cNvSpPr txBox="1"/>
          <p:nvPr/>
        </p:nvSpPr>
        <p:spPr>
          <a:xfrm>
            <a:off x="2922839" y="5229200"/>
            <a:ext cx="440432" cy="523220"/>
          </a:xfrm>
          <a:prstGeom prst="rect">
            <a:avLst/>
          </a:prstGeom>
          <a:noFill/>
        </p:spPr>
        <p:txBody>
          <a:bodyPr wrap="square" rtlCol="0">
            <a:spAutoFit/>
          </a:bodyPr>
          <a:lstStyle/>
          <a:p>
            <a:r>
              <a:rPr lang="fr-FR" sz="2800" dirty="0"/>
              <a:t>…</a:t>
            </a:r>
          </a:p>
        </p:txBody>
      </p:sp>
      <p:pic>
        <p:nvPicPr>
          <p:cNvPr id="13" name="Image 12" descr="Une image contenant croquis, dessin, Dessin au trait, illustration&#10;&#10;Description générée automatiquement">
            <a:extLst>
              <a:ext uri="{FF2B5EF4-FFF2-40B4-BE49-F238E27FC236}">
                <a16:creationId xmlns:a16="http://schemas.microsoft.com/office/drawing/2014/main" id="{D972AD3E-873B-C7CD-2CB6-A74EC29D72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5271" y="4445435"/>
            <a:ext cx="2358556" cy="2255142"/>
          </a:xfrm>
          <a:prstGeom prst="rect">
            <a:avLst/>
          </a:prstGeom>
        </p:spPr>
      </p:pic>
      <p:pic>
        <p:nvPicPr>
          <p:cNvPr id="16" name="Image 15" descr="Une image contenant croquis, dessin, Dessin au trait, clipart&#10;&#10;Description générée automatiquement">
            <a:extLst>
              <a:ext uri="{FF2B5EF4-FFF2-40B4-BE49-F238E27FC236}">
                <a16:creationId xmlns:a16="http://schemas.microsoft.com/office/drawing/2014/main" id="{5129EC21-6B77-7076-A187-54DBD7A7611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80346" y="1050465"/>
            <a:ext cx="1375998" cy="1625696"/>
          </a:xfrm>
          <a:prstGeom prst="rect">
            <a:avLst/>
          </a:prstGeom>
          <a:ln>
            <a:noFill/>
          </a:ln>
          <a:effectLst>
            <a:softEdge rad="112500"/>
          </a:effectLst>
        </p:spPr>
      </p:pic>
      <p:pic>
        <p:nvPicPr>
          <p:cNvPr id="2050" name="Picture 2" descr="C:\Users\protest-rms\Desktop\illustrations 2020\expressions bonhommes\f67fcf5cf29e889915b9d7dd71dc4cd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4858" y="4909025"/>
            <a:ext cx="2946473" cy="1817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b="11350"/>
          <a:stretch/>
        </p:blipFill>
        <p:spPr bwMode="auto">
          <a:xfrm>
            <a:off x="7740352" y="2663848"/>
            <a:ext cx="864096" cy="16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207899" y="3900836"/>
            <a:ext cx="440432" cy="523220"/>
          </a:xfrm>
          <a:prstGeom prst="rect">
            <a:avLst/>
          </a:prstGeom>
          <a:noFill/>
        </p:spPr>
        <p:txBody>
          <a:bodyPr wrap="square" rtlCol="0">
            <a:spAutoFit/>
          </a:bodyPr>
          <a:lstStyle/>
          <a:p>
            <a:r>
              <a:rPr lang="fr-FR" sz="2800" dirty="0"/>
              <a:t>…</a:t>
            </a:r>
          </a:p>
        </p:txBody>
      </p:sp>
      <p:sp>
        <p:nvSpPr>
          <p:cNvPr id="21" name="ZoneTexte 20"/>
          <p:cNvSpPr txBox="1"/>
          <p:nvPr/>
        </p:nvSpPr>
        <p:spPr>
          <a:xfrm>
            <a:off x="971600" y="5686400"/>
            <a:ext cx="440432" cy="523220"/>
          </a:xfrm>
          <a:prstGeom prst="rect">
            <a:avLst/>
          </a:prstGeom>
          <a:noFill/>
        </p:spPr>
        <p:txBody>
          <a:bodyPr wrap="square" rtlCol="0">
            <a:spAutoFit/>
          </a:bodyPr>
          <a:lstStyle/>
          <a:p>
            <a:r>
              <a:rPr lang="fr-FR" sz="2800" dirty="0"/>
              <a:t>…</a:t>
            </a:r>
          </a:p>
        </p:txBody>
      </p:sp>
      <p:sp>
        <p:nvSpPr>
          <p:cNvPr id="22" name="ZoneTexte 21"/>
          <p:cNvSpPr txBox="1"/>
          <p:nvPr/>
        </p:nvSpPr>
        <p:spPr>
          <a:xfrm>
            <a:off x="6883978" y="4032098"/>
            <a:ext cx="440432" cy="523220"/>
          </a:xfrm>
          <a:prstGeom prst="rect">
            <a:avLst/>
          </a:prstGeom>
          <a:noFill/>
        </p:spPr>
        <p:txBody>
          <a:bodyPr wrap="square" rtlCol="0">
            <a:spAutoFit/>
          </a:bodyPr>
          <a:lstStyle/>
          <a:p>
            <a:r>
              <a:rPr lang="fr-FR" sz="2800" dirty="0"/>
              <a:t>…</a:t>
            </a:r>
          </a:p>
        </p:txBody>
      </p:sp>
      <p:pic>
        <p:nvPicPr>
          <p:cNvPr id="19" name="sting-saint-agnes-and-the-burning-train">
            <a:hlinkClick r:id="" action="ppaction://media"/>
            <a:extLst>
              <a:ext uri="{FF2B5EF4-FFF2-40B4-BE49-F238E27FC236}">
                <a16:creationId xmlns:a16="http://schemas.microsoft.com/office/drawing/2014/main" id="{5197447F-776E-2636-1584-95F4DED4090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784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15B23-0F78-F8D1-FD18-CC12C3498092}"/>
              </a:ext>
            </a:extLst>
          </p:cNvPr>
          <p:cNvSpPr>
            <a:spLocks noGrp="1"/>
          </p:cNvSpPr>
          <p:nvPr>
            <p:ph type="title"/>
          </p:nvPr>
        </p:nvSpPr>
        <p:spPr>
          <a:xfrm>
            <a:off x="120689" y="764704"/>
            <a:ext cx="8229600" cy="1252728"/>
          </a:xfrm>
        </p:spPr>
        <p:txBody>
          <a:bodyPr>
            <a:noAutofit/>
          </a:bodyPr>
          <a:lstStyle/>
          <a:p>
            <a:r>
              <a:rPr lang="fr-FR" sz="2800" dirty="0"/>
              <a:t>Etre en relation avec l’autre, c’est aussi être </a:t>
            </a:r>
            <a:br>
              <a:rPr lang="fr-FR" sz="2800" dirty="0"/>
            </a:br>
            <a:r>
              <a:rPr lang="fr-FR" sz="2800" dirty="0"/>
              <a:t>présent à ce qui se passe en soit</a:t>
            </a:r>
            <a:br>
              <a:rPr lang="fr-FR" sz="2800" dirty="0"/>
            </a:br>
            <a:br>
              <a:rPr lang="fr-FR" sz="2800" dirty="0"/>
            </a:br>
            <a:endParaRPr lang="fr-FR" sz="2800" dirty="0"/>
          </a:p>
        </p:txBody>
      </p:sp>
      <p:pic>
        <p:nvPicPr>
          <p:cNvPr id="3" name="Picture 24" descr="C:\Users\protest-rms\Desktop\images 7.png">
            <a:extLst>
              <a:ext uri="{FF2B5EF4-FFF2-40B4-BE49-F238E27FC236}">
                <a16:creationId xmlns:a16="http://schemas.microsoft.com/office/drawing/2014/main" id="{484D8D2C-7121-978D-34EE-C13BE0CAA7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88640"/>
            <a:ext cx="936104" cy="18722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287E7C6-3A33-E0B9-E3FE-80F1B0641CE0}"/>
              </a:ext>
            </a:extLst>
          </p:cNvPr>
          <p:cNvSpPr txBox="1"/>
          <p:nvPr/>
        </p:nvSpPr>
        <p:spPr>
          <a:xfrm>
            <a:off x="523312" y="1391068"/>
            <a:ext cx="8097376" cy="4739759"/>
          </a:xfrm>
          <a:prstGeom prst="rect">
            <a:avLst/>
          </a:prstGeom>
          <a:noFill/>
        </p:spPr>
        <p:txBody>
          <a:bodyPr wrap="square" rtlCol="0">
            <a:spAutoFit/>
          </a:bodyPr>
          <a:lstStyle/>
          <a:p>
            <a:r>
              <a:rPr lang="fr-FR" b="1" dirty="0">
                <a:solidFill>
                  <a:schemeClr val="bg1"/>
                </a:solidFill>
              </a:rPr>
              <a:t>                                                         </a:t>
            </a:r>
            <a:r>
              <a:rPr lang="fr-FR" sz="2000" b="1" dirty="0">
                <a:solidFill>
                  <a:schemeClr val="bg1"/>
                </a:solidFill>
              </a:rPr>
              <a:t>Et justement, que peut-il bien se passer ?</a:t>
            </a:r>
          </a:p>
          <a:p>
            <a:endParaRPr lang="fr-FR" sz="1600" dirty="0">
              <a:solidFill>
                <a:srgbClr val="0070C0"/>
              </a:solidFill>
            </a:endParaRPr>
          </a:p>
          <a:p>
            <a:r>
              <a:rPr lang="fr-FR" sz="1400" b="1" dirty="0">
                <a:solidFill>
                  <a:srgbClr val="0070C0"/>
                </a:solidFill>
              </a:rPr>
              <a:t>Être présent à  l’autre, c’est prendre le risque d’être soi-même touché, atteint en son for intérieur. Quels sont les déclencheurs ?</a:t>
            </a:r>
          </a:p>
          <a:p>
            <a:endParaRPr lang="fr-FR" sz="1400" dirty="0">
              <a:solidFill>
                <a:srgbClr val="0070C0"/>
              </a:solidFill>
            </a:endParaRPr>
          </a:p>
          <a:p>
            <a:r>
              <a:rPr lang="fr-FR" sz="1400" dirty="0">
                <a:solidFill>
                  <a:srgbClr val="0070C0"/>
                </a:solidFill>
              </a:rPr>
              <a:t>* L’apparence physique qui me surprend, me heurte ou m’impressionne </a:t>
            </a:r>
          </a:p>
          <a:p>
            <a:r>
              <a:rPr lang="fr-FR" sz="1400" dirty="0">
                <a:solidFill>
                  <a:srgbClr val="0070C0"/>
                </a:solidFill>
              </a:rPr>
              <a:t>* Les paroles qui me sont données, qui  me touchent et j’ai envie de pleurer, de rire ou  carrément de partir (oui  ça peut arriver)</a:t>
            </a:r>
          </a:p>
          <a:p>
            <a:r>
              <a:rPr lang="fr-FR" sz="1400" dirty="0">
                <a:solidFill>
                  <a:srgbClr val="0070C0"/>
                </a:solidFill>
              </a:rPr>
              <a:t>* Lorsque  le chagrin de la personne (patient ou proche) me traverse littéralement et la</a:t>
            </a:r>
          </a:p>
          <a:p>
            <a:r>
              <a:rPr lang="fr-FR" sz="1400" dirty="0">
                <a:solidFill>
                  <a:srgbClr val="0070C0"/>
                </a:solidFill>
              </a:rPr>
              <a:t> compassion est à son comble. Dans un élan que je ne peux retenir, je peux être amené </a:t>
            </a:r>
          </a:p>
          <a:p>
            <a:r>
              <a:rPr lang="fr-FR" sz="1400" dirty="0">
                <a:solidFill>
                  <a:srgbClr val="0070C0"/>
                </a:solidFill>
              </a:rPr>
              <a:t>à prendre cette personne dans mes bras pour la consoler.  </a:t>
            </a:r>
          </a:p>
          <a:p>
            <a:r>
              <a:rPr lang="fr-FR" sz="1400" dirty="0">
                <a:solidFill>
                  <a:srgbClr val="0070C0"/>
                </a:solidFill>
              </a:rPr>
              <a:t>* Quand je suis témoin de la déchirure intérieure qui ravage l’autre</a:t>
            </a:r>
          </a:p>
          <a:p>
            <a:r>
              <a:rPr lang="fr-FR" sz="1400" dirty="0">
                <a:solidFill>
                  <a:srgbClr val="0070C0"/>
                </a:solidFill>
              </a:rPr>
              <a:t>* La peur d’être maladroit  ou la peur de ne pas savoir quoi dire</a:t>
            </a:r>
          </a:p>
          <a:p>
            <a:r>
              <a:rPr lang="fr-FR" sz="1400" dirty="0">
                <a:solidFill>
                  <a:srgbClr val="0070C0"/>
                </a:solidFill>
              </a:rPr>
              <a:t>* Le sentiment d’impuissance  </a:t>
            </a:r>
          </a:p>
          <a:p>
            <a:r>
              <a:rPr lang="fr-FR" sz="1400" dirty="0">
                <a:solidFill>
                  <a:srgbClr val="0070C0"/>
                </a:solidFill>
              </a:rPr>
              <a:t>* La joie peut survenir. Ne pas la laisser passer et lui donner toute sa place</a:t>
            </a:r>
          </a:p>
          <a:p>
            <a:pPr marL="285750" indent="-285750">
              <a:buFont typeface="Arial" panose="020B0604020202020204" pitchFamily="34" charset="0"/>
              <a:buChar char="•"/>
            </a:pPr>
            <a:endParaRPr lang="fr-FR" sz="1400" dirty="0">
              <a:solidFill>
                <a:srgbClr val="0070C0"/>
              </a:solidFill>
            </a:endParaRPr>
          </a:p>
          <a:p>
            <a:r>
              <a:rPr lang="fr-FR" sz="1400" dirty="0">
                <a:solidFill>
                  <a:srgbClr val="0070C0"/>
                </a:solidFill>
              </a:rPr>
              <a:t>C’est un moment à part avec l’autre car il m’autorise à le rejoindre sur ce </a:t>
            </a:r>
          </a:p>
          <a:p>
            <a:r>
              <a:rPr lang="fr-FR" sz="1400" dirty="0">
                <a:solidFill>
                  <a:srgbClr val="0070C0"/>
                </a:solidFill>
              </a:rPr>
              <a:t>terrain-là de sa vie intime. Ne pas esquiver, ne pas fuir, accueillir  simplement ce qui</a:t>
            </a:r>
          </a:p>
          <a:p>
            <a:r>
              <a:rPr lang="fr-FR" sz="1400" dirty="0">
                <a:solidFill>
                  <a:srgbClr val="0070C0"/>
                </a:solidFill>
              </a:rPr>
              <a:t> est à vivre et à traverser avec elle ou lui. </a:t>
            </a:r>
          </a:p>
          <a:p>
            <a:endParaRPr lang="fr-FR" sz="1400" dirty="0">
              <a:solidFill>
                <a:srgbClr val="0070C0"/>
              </a:solidFill>
            </a:endParaRPr>
          </a:p>
          <a:p>
            <a:r>
              <a:rPr lang="fr-FR" sz="1400" dirty="0">
                <a:solidFill>
                  <a:srgbClr val="0070C0"/>
                </a:solidFill>
              </a:rPr>
              <a:t>Jésus lui-même a connu cela, le fait d’être « ému jusqu’aux larmes »</a:t>
            </a:r>
          </a:p>
        </p:txBody>
      </p:sp>
      <p:pic>
        <p:nvPicPr>
          <p:cNvPr id="5" name="Image 4" descr="Une image contenant intérieur, Équipement médical, chambre d’hôpital, pièce&#10;&#10;Description générée automatiquement">
            <a:extLst>
              <a:ext uri="{FF2B5EF4-FFF2-40B4-BE49-F238E27FC236}">
                <a16:creationId xmlns:a16="http://schemas.microsoft.com/office/drawing/2014/main" id="{A3C7CB01-501B-3A0C-B39C-F743DA4FCD6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04248" y="4581128"/>
            <a:ext cx="2144558" cy="1430822"/>
          </a:xfrm>
          <a:prstGeom prst="rect">
            <a:avLst/>
          </a:prstGeom>
        </p:spPr>
      </p:pic>
      <p:pic>
        <p:nvPicPr>
          <p:cNvPr id="7" name="Image 6" descr="Une image contenant personne, Visage humain, habits, intérieur&#10;&#10;Description générée automatiquement">
            <a:extLst>
              <a:ext uri="{FF2B5EF4-FFF2-40B4-BE49-F238E27FC236}">
                <a16:creationId xmlns:a16="http://schemas.microsoft.com/office/drawing/2014/main" id="{B67216AA-86AD-45EC-C7F4-B57F0E3EB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0614" y="3061773"/>
            <a:ext cx="1728192" cy="1152128"/>
          </a:xfrm>
          <a:prstGeom prst="rect">
            <a:avLst/>
          </a:prstGeom>
        </p:spPr>
      </p:pic>
    </p:spTree>
    <p:extLst>
      <p:ext uri="{BB962C8B-B14F-4D97-AF65-F5344CB8AC3E}">
        <p14:creationId xmlns:p14="http://schemas.microsoft.com/office/powerpoint/2010/main" val="1766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250"/>
                            </p:stCondLst>
                            <p:childTnLst>
                              <p:par>
                                <p:cTn id="9" presetID="22" presetClass="entr" presetSubtype="4"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4A1AE3-67D2-1C60-46CC-D84A8EA55FE2}"/>
              </a:ext>
            </a:extLst>
          </p:cNvPr>
          <p:cNvSpPr txBox="1"/>
          <p:nvPr/>
        </p:nvSpPr>
        <p:spPr>
          <a:xfrm>
            <a:off x="550841" y="1124744"/>
            <a:ext cx="8424936" cy="3908762"/>
          </a:xfrm>
          <a:prstGeom prst="rect">
            <a:avLst/>
          </a:prstGeom>
          <a:noFill/>
        </p:spPr>
        <p:txBody>
          <a:bodyPr wrap="square" rtlCol="0">
            <a:spAutoFit/>
          </a:bodyPr>
          <a:lstStyle/>
          <a:p>
            <a:endParaRPr lang="fr-FR" dirty="0">
              <a:solidFill>
                <a:srgbClr val="0070C0"/>
              </a:solidFill>
            </a:endParaRPr>
          </a:p>
          <a:p>
            <a:r>
              <a:rPr lang="fr-FR" dirty="0">
                <a:solidFill>
                  <a:srgbClr val="0070C0"/>
                </a:solidFill>
              </a:rPr>
              <a:t>* J’en parle, sans jamais  trahir la confidentialité</a:t>
            </a:r>
          </a:p>
          <a:p>
            <a:r>
              <a:rPr lang="fr-FR" dirty="0">
                <a:solidFill>
                  <a:srgbClr val="0070C0"/>
                </a:solidFill>
              </a:rPr>
              <a:t>* Je mets tout ça dans une sorte de tiroir interne pour passer à autre chose</a:t>
            </a:r>
          </a:p>
          <a:p>
            <a:r>
              <a:rPr lang="fr-FR" dirty="0">
                <a:solidFill>
                  <a:srgbClr val="0070C0"/>
                </a:solidFill>
              </a:rPr>
              <a:t>*Je fais une pause dans un endroit isolé et je prie</a:t>
            </a:r>
          </a:p>
          <a:p>
            <a:r>
              <a:rPr lang="fr-FR" dirty="0">
                <a:solidFill>
                  <a:srgbClr val="0070C0"/>
                </a:solidFill>
              </a:rPr>
              <a:t>* Je vais boire un café ou un thé </a:t>
            </a:r>
          </a:p>
          <a:p>
            <a:r>
              <a:rPr lang="fr-FR" dirty="0">
                <a:solidFill>
                  <a:srgbClr val="0070C0"/>
                </a:solidFill>
                <a:sym typeface="Wingdings" panose="05000000000000000000" pitchFamily="2" charset="2"/>
              </a:rPr>
              <a:t>* Je sors pour respirer</a:t>
            </a:r>
          </a:p>
          <a:p>
            <a:r>
              <a:rPr lang="fr-FR" dirty="0">
                <a:solidFill>
                  <a:srgbClr val="0070C0"/>
                </a:solidFill>
                <a:sym typeface="Wingdings" panose="05000000000000000000" pitchFamily="2" charset="2"/>
              </a:rPr>
              <a:t>* Je passe une bonne nuit là-dessus et « ça ira mieux demain »</a:t>
            </a:r>
          </a:p>
          <a:p>
            <a:r>
              <a:rPr lang="fr-FR" dirty="0">
                <a:solidFill>
                  <a:srgbClr val="0070C0"/>
                </a:solidFill>
                <a:sym typeface="Wingdings" panose="05000000000000000000" pitchFamily="2" charset="2"/>
              </a:rPr>
              <a:t>*Je reconnais à la fois mon impuissance et toute la force d’amour que Dieu me donne pour aller auprès de ceux-là et je Lui passe le relais</a:t>
            </a:r>
          </a:p>
          <a:p>
            <a:r>
              <a:rPr lang="fr-FR" dirty="0">
                <a:solidFill>
                  <a:srgbClr val="0070C0"/>
                </a:solidFill>
                <a:sym typeface="Wingdings" panose="05000000000000000000" pitchFamily="2" charset="2"/>
              </a:rPr>
              <a:t>* Je réalise et j’assume que je peux être touché au-delà de mes limites et j’arrête là les visites pour aujourd’hui</a:t>
            </a:r>
          </a:p>
          <a:p>
            <a:r>
              <a:rPr lang="fr-FR" dirty="0">
                <a:solidFill>
                  <a:srgbClr val="0070C0"/>
                </a:solidFill>
                <a:sym typeface="Wingdings" panose="05000000000000000000" pitchFamily="2" charset="2"/>
              </a:rPr>
              <a:t>* J’accepte sereinement que je n’ai pas réponse à tout</a:t>
            </a:r>
          </a:p>
          <a:p>
            <a:r>
              <a:rPr lang="fr-FR" dirty="0">
                <a:solidFill>
                  <a:srgbClr val="0070C0"/>
                </a:solidFill>
                <a:sym typeface="Wingdings" panose="05000000000000000000" pitchFamily="2" charset="2"/>
              </a:rPr>
              <a:t>* J’assume totalement que je ne suis ni sauveteur ni sauveur de qui que ce soit</a:t>
            </a:r>
          </a:p>
          <a:p>
            <a:pPr marL="285750" indent="-285750">
              <a:buFont typeface="Arial" panose="020B0604020202020204" pitchFamily="34" charset="0"/>
              <a:buChar char="•"/>
            </a:pPr>
            <a:endParaRPr lang="fr-FR" sz="1400" dirty="0">
              <a:solidFill>
                <a:srgbClr val="0070C0"/>
              </a:solidFill>
            </a:endParaRPr>
          </a:p>
        </p:txBody>
      </p:sp>
      <p:pic>
        <p:nvPicPr>
          <p:cNvPr id="4" name="Image 3" descr="Une image contenant Visage humain, personne, Barbe humaine, homme&#10;&#10;Description générée automatiquement">
            <a:extLst>
              <a:ext uri="{FF2B5EF4-FFF2-40B4-BE49-F238E27FC236}">
                <a16:creationId xmlns:a16="http://schemas.microsoft.com/office/drawing/2014/main" id="{203C8127-D814-FBEB-3FEC-913BC96FF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174" y="4893163"/>
            <a:ext cx="2864026" cy="1909350"/>
          </a:xfrm>
          <a:prstGeom prst="rect">
            <a:avLst/>
          </a:prstGeom>
        </p:spPr>
      </p:pic>
      <p:sp>
        <p:nvSpPr>
          <p:cNvPr id="9" name="ZoneTexte 8">
            <a:extLst>
              <a:ext uri="{FF2B5EF4-FFF2-40B4-BE49-F238E27FC236}">
                <a16:creationId xmlns:a16="http://schemas.microsoft.com/office/drawing/2014/main" id="{A1C31B15-A735-41BF-AE2A-5A8EFEB67185}"/>
              </a:ext>
            </a:extLst>
          </p:cNvPr>
          <p:cNvSpPr txBox="1"/>
          <p:nvPr/>
        </p:nvSpPr>
        <p:spPr>
          <a:xfrm>
            <a:off x="3563888" y="404664"/>
            <a:ext cx="5184576" cy="461665"/>
          </a:xfrm>
          <a:prstGeom prst="rect">
            <a:avLst/>
          </a:prstGeom>
          <a:noFill/>
        </p:spPr>
        <p:txBody>
          <a:bodyPr wrap="square" rtlCol="0">
            <a:spAutoFit/>
          </a:bodyPr>
          <a:lstStyle/>
          <a:p>
            <a:r>
              <a:rPr lang="fr-FR" sz="2400" b="1" dirty="0">
                <a:solidFill>
                  <a:schemeClr val="bg1"/>
                </a:solidFill>
              </a:rPr>
              <a:t>Comment je réagis ?</a:t>
            </a:r>
          </a:p>
        </p:txBody>
      </p:sp>
      <p:pic>
        <p:nvPicPr>
          <p:cNvPr id="1026" name="Picture 2" descr="C:\Users\protest-rms\Desktop\ILLUST~1\EXPRES~1\DESSIN~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63"/>
          <a:stretch/>
        </p:blipFill>
        <p:spPr bwMode="auto">
          <a:xfrm>
            <a:off x="7746777" y="188640"/>
            <a:ext cx="1217711" cy="160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7">
                                          <p:stCondLst>
                                            <p:cond delay="0"/>
                                          </p:stCondLst>
                                        </p:cTn>
                                        <p:tgtEl>
                                          <p:spTgt spid="4"/>
                                        </p:tgtEl>
                                      </p:cBhvr>
                                    </p:animEffect>
                                    <p:anim calcmode="lin" valueType="num">
                                      <p:cBhvr>
                                        <p:cTn id="8" dur="159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4"/>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4"/>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4"/>
                                        </p:tgtEl>
                                        <p:attrNameLst>
                                          <p:attrName>ppt_y</p:attrName>
                                        </p:attrNameLst>
                                      </p:cBhvr>
                                      <p:tavLst>
                                        <p:tav tm="0" fmla="#ppt_y-sin(pi*$)/81">
                                          <p:val>
                                            <p:fltVal val="0"/>
                                          </p:val>
                                        </p:tav>
                                        <p:tav tm="100000">
                                          <p:val>
                                            <p:fltVal val="1"/>
                                          </p:val>
                                        </p:tav>
                                      </p:tavLst>
                                    </p:anim>
                                    <p:animScale>
                                      <p:cBhvr>
                                        <p:cTn id="13" dur="23">
                                          <p:stCondLst>
                                            <p:cond delay="569"/>
                                          </p:stCondLst>
                                        </p:cTn>
                                        <p:tgtEl>
                                          <p:spTgt spid="4"/>
                                        </p:tgtEl>
                                      </p:cBhvr>
                                      <p:to x="100000" y="60000"/>
                                    </p:animScale>
                                    <p:animScale>
                                      <p:cBhvr>
                                        <p:cTn id="14" dur="145" decel="50000">
                                          <p:stCondLst>
                                            <p:cond delay="592"/>
                                          </p:stCondLst>
                                        </p:cTn>
                                        <p:tgtEl>
                                          <p:spTgt spid="4"/>
                                        </p:tgtEl>
                                      </p:cBhvr>
                                      <p:to x="100000" y="100000"/>
                                    </p:animScale>
                                    <p:animScale>
                                      <p:cBhvr>
                                        <p:cTn id="15" dur="23">
                                          <p:stCondLst>
                                            <p:cond delay="1148"/>
                                          </p:stCondLst>
                                        </p:cTn>
                                        <p:tgtEl>
                                          <p:spTgt spid="4"/>
                                        </p:tgtEl>
                                      </p:cBhvr>
                                      <p:to x="100000" y="80000"/>
                                    </p:animScale>
                                    <p:animScale>
                                      <p:cBhvr>
                                        <p:cTn id="16" dur="145" decel="50000">
                                          <p:stCondLst>
                                            <p:cond delay="1171"/>
                                          </p:stCondLst>
                                        </p:cTn>
                                        <p:tgtEl>
                                          <p:spTgt spid="4"/>
                                        </p:tgtEl>
                                      </p:cBhvr>
                                      <p:to x="100000" y="100000"/>
                                    </p:animScale>
                                    <p:animScale>
                                      <p:cBhvr>
                                        <p:cTn id="17" dur="23">
                                          <p:stCondLst>
                                            <p:cond delay="1437"/>
                                          </p:stCondLst>
                                        </p:cTn>
                                        <p:tgtEl>
                                          <p:spTgt spid="4"/>
                                        </p:tgtEl>
                                      </p:cBhvr>
                                      <p:to x="100000" y="90000"/>
                                    </p:animScale>
                                    <p:animScale>
                                      <p:cBhvr>
                                        <p:cTn id="18" dur="145" decel="50000">
                                          <p:stCondLst>
                                            <p:cond delay="1459"/>
                                          </p:stCondLst>
                                        </p:cTn>
                                        <p:tgtEl>
                                          <p:spTgt spid="4"/>
                                        </p:tgtEl>
                                      </p:cBhvr>
                                      <p:to x="100000" y="100000"/>
                                    </p:animScale>
                                    <p:animScale>
                                      <p:cBhvr>
                                        <p:cTn id="19" dur="23">
                                          <p:stCondLst>
                                            <p:cond delay="1582"/>
                                          </p:stCondLst>
                                        </p:cTn>
                                        <p:tgtEl>
                                          <p:spTgt spid="4"/>
                                        </p:tgtEl>
                                      </p:cBhvr>
                                      <p:to x="100000" y="95000"/>
                                    </p:animScale>
                                    <p:animScale>
                                      <p:cBhvr>
                                        <p:cTn id="20" dur="145" decel="50000">
                                          <p:stCondLst>
                                            <p:cond delay="160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454" y="2017420"/>
            <a:ext cx="5269081" cy="3951811"/>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844824"/>
            <a:ext cx="4007971" cy="4525526"/>
          </a:xfrm>
          <a:prstGeom prst="rect">
            <a:avLst/>
          </a:prstGeom>
          <a:effectLst>
            <a:glow rad="355600">
              <a:schemeClr val="accent2">
                <a:satMod val="175000"/>
                <a:alpha val="40000"/>
              </a:schemeClr>
            </a:glow>
            <a:softEdge rad="177800"/>
          </a:effectLst>
        </p:spPr>
      </p:pic>
      <p:sp>
        <p:nvSpPr>
          <p:cNvPr id="4" name="ZoneTexte 3"/>
          <p:cNvSpPr txBox="1"/>
          <p:nvPr/>
        </p:nvSpPr>
        <p:spPr>
          <a:xfrm>
            <a:off x="827584" y="188640"/>
            <a:ext cx="8316416" cy="830997"/>
          </a:xfrm>
          <a:prstGeom prst="rect">
            <a:avLst/>
          </a:prstGeom>
          <a:noFill/>
        </p:spPr>
        <p:txBody>
          <a:bodyPr wrap="square" rtlCol="0">
            <a:spAutoFit/>
          </a:bodyPr>
          <a:lstStyle/>
          <a:p>
            <a:r>
              <a:rPr lang="fr-FR" sz="1600" b="1" dirty="0">
                <a:solidFill>
                  <a:schemeClr val="bg1"/>
                </a:solidFill>
              </a:rPr>
              <a:t>Être assez humble pour reconnaître que bien des choses nous échappent , être surtout présent à l’autre, témoin de l’amour du Christ. Lui aussi bien présent dans toutes nos 				profondeurs</a:t>
            </a:r>
          </a:p>
        </p:txBody>
      </p:sp>
    </p:spTree>
    <p:extLst>
      <p:ext uri="{BB962C8B-B14F-4D97-AF65-F5344CB8AC3E}">
        <p14:creationId xmlns:p14="http://schemas.microsoft.com/office/powerpoint/2010/main" val="20245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2000"/>
                            </p:stCondLst>
                            <p:childTnLst>
                              <p:par>
                                <p:cTn id="9" presetID="21" presetClass="entr" presetSubtype="1"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568952" cy="646331"/>
          </a:xfrm>
          <a:prstGeom prst="rect">
            <a:avLst/>
          </a:prstGeom>
          <a:noFill/>
        </p:spPr>
        <p:txBody>
          <a:bodyPr wrap="square" rtlCol="0">
            <a:spAutoFit/>
          </a:bodyPr>
          <a:lstStyle/>
          <a:p>
            <a:pPr algn="ctr"/>
            <a:r>
              <a:rPr lang="fr-FR" b="1" dirty="0">
                <a:solidFill>
                  <a:schemeClr val="bg1"/>
                </a:solidFill>
              </a:rPr>
              <a:t>Bonne route  à tous sur les chemins de visites, d’humanité, de fraternité, chemins 				habités et déjà fréquentés par notre Dieu d’amour </a:t>
            </a:r>
          </a:p>
        </p:txBody>
      </p:sp>
      <p:sp>
        <p:nvSpPr>
          <p:cNvPr id="4" name="ZoneTexte 3"/>
          <p:cNvSpPr txBox="1"/>
          <p:nvPr/>
        </p:nvSpPr>
        <p:spPr>
          <a:xfrm>
            <a:off x="323528" y="2022950"/>
            <a:ext cx="2664296" cy="1200329"/>
          </a:xfrm>
          <a:prstGeom prst="rect">
            <a:avLst/>
          </a:prstGeom>
          <a:noFill/>
        </p:spPr>
        <p:txBody>
          <a:bodyPr wrap="square" rtlCol="0">
            <a:spAutoFit/>
          </a:bodyPr>
          <a:lstStyle/>
          <a:p>
            <a:r>
              <a:rPr lang="fr-FR" sz="2400" dirty="0">
                <a:solidFill>
                  <a:srgbClr val="4584D3">
                    <a:lumMod val="75000"/>
                  </a:srgbClr>
                </a:solidFill>
              </a:rPr>
              <a:t>« Va avec la force que tu as. » </a:t>
            </a:r>
          </a:p>
          <a:p>
            <a:r>
              <a:rPr lang="fr-FR" sz="2400" dirty="0">
                <a:solidFill>
                  <a:srgbClr val="4584D3">
                    <a:lumMod val="75000"/>
                  </a:srgbClr>
                </a:solidFill>
              </a:rPr>
              <a:t>Juges 6/14</a:t>
            </a:r>
          </a:p>
        </p:txBody>
      </p:sp>
      <p:pic>
        <p:nvPicPr>
          <p:cNvPr id="1026" name="Picture 2" descr="C:\Users\protest-rms\Desktop\images  27.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707904" y="1628800"/>
            <a:ext cx="5075042" cy="39918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protest-rms\Desktop\images  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889983"/>
            <a:ext cx="260985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500"/>
                            </p:stCondLst>
                            <p:childTnLst>
                              <p:par>
                                <p:cTn id="9" presetID="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16" presetClass="entr" presetSubtype="21" fill="hold" nodeType="afterEffect">
                                  <p:stCondLst>
                                    <p:cond delay="500"/>
                                  </p:stCondLst>
                                  <p:childTnLst>
                                    <p:set>
                                      <p:cBhvr>
                                        <p:cTn id="15" dur="1" fill="hold">
                                          <p:stCondLst>
                                            <p:cond delay="0"/>
                                          </p:stCondLst>
                                        </p:cTn>
                                        <p:tgtEl>
                                          <p:spTgt spid="1027"/>
                                        </p:tgtEl>
                                        <p:attrNameLst>
                                          <p:attrName>style.visibility</p:attrName>
                                        </p:attrNameLst>
                                      </p:cBhvr>
                                      <p:to>
                                        <p:strVal val="visible"/>
                                      </p:to>
                                    </p:set>
                                    <p:animEffect transition="in" filter="barn(inVertical)">
                                      <p:cBhvr>
                                        <p:cTn id="16" dur="1500"/>
                                        <p:tgtEl>
                                          <p:spTgt spid="1027"/>
                                        </p:tgtEl>
                                      </p:cBhvr>
                                    </p:animEffect>
                                  </p:childTnLst>
                                </p:cTn>
                              </p:par>
                            </p:childTnLst>
                          </p:cTn>
                        </p:par>
                        <p:par>
                          <p:cTn id="17" fill="hold">
                            <p:stCondLst>
                              <p:cond delay="6000"/>
                            </p:stCondLst>
                            <p:childTnLst>
                              <p:par>
                                <p:cTn id="18" presetID="45" presetClass="entr" presetSubtype="0" fill="hold" nodeType="afterEffect">
                                  <p:stCondLst>
                                    <p:cond delay="50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anim calcmode="lin" valueType="num">
                                      <p:cBhvr>
                                        <p:cTn id="21" dur="2000" fill="hold"/>
                                        <p:tgtEl>
                                          <p:spTgt spid="1026"/>
                                        </p:tgtEl>
                                        <p:attrNameLst>
                                          <p:attrName>ppt_w</p:attrName>
                                        </p:attrNameLst>
                                      </p:cBhvr>
                                      <p:tavLst>
                                        <p:tav tm="0" fmla="#ppt_w*sin(2.5*pi*$)">
                                          <p:val>
                                            <p:fltVal val="0"/>
                                          </p:val>
                                        </p:tav>
                                        <p:tav tm="100000">
                                          <p:val>
                                            <p:fltVal val="1"/>
                                          </p:val>
                                        </p:tav>
                                      </p:tavLst>
                                    </p:anim>
                                    <p:anim calcmode="lin" valueType="num">
                                      <p:cBhvr>
                                        <p:cTn id="22"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dirty="0"/>
              <a:t>Une visite, c’est un peu comme une petite </a:t>
            </a:r>
            <a:r>
              <a:rPr lang="fr-FR" sz="3200"/>
              <a:t>lumière que </a:t>
            </a:r>
            <a:r>
              <a:rPr lang="fr-FR" sz="3200" dirty="0"/>
              <a:t>l’on approche doucement de la personne  qui souffre</a:t>
            </a:r>
          </a:p>
        </p:txBody>
      </p:sp>
      <p:pic>
        <p:nvPicPr>
          <p:cNvPr id="1026" name="Picture 2" descr="C:\Users\protest-rms\Desktop\illustrations 2020\Photos pour Bible et partage\boy-1822614_960_720.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15"/>
          <a:stretch/>
        </p:blipFill>
        <p:spPr bwMode="auto">
          <a:xfrm>
            <a:off x="1547664" y="2204864"/>
            <a:ext cx="6336704" cy="413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8496944" cy="830997"/>
          </a:xfrm>
          <a:prstGeom prst="rect">
            <a:avLst/>
          </a:prstGeom>
          <a:noFill/>
        </p:spPr>
        <p:txBody>
          <a:bodyPr wrap="square" rtlCol="0">
            <a:spAutoFit/>
          </a:bodyPr>
          <a:lstStyle/>
          <a:p>
            <a:pPr algn="ctr"/>
            <a:r>
              <a:rPr lang="fr-FR" sz="2400" b="1" dirty="0">
                <a:solidFill>
                  <a:schemeClr val="bg1"/>
                </a:solidFill>
              </a:rPr>
              <a:t>« Si tu aimes vraiment, alors tu es au bon moment et à la bonne place »</a:t>
            </a:r>
          </a:p>
        </p:txBody>
      </p:sp>
      <p:pic>
        <p:nvPicPr>
          <p:cNvPr id="1026" name="Picture 2" descr="C:\Users\protest-rms\Desktop\no-rain-no-rainb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7762926" cy="512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7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97CC9FC-642E-DD1F-C029-EDF03816F02B}"/>
              </a:ext>
            </a:extLst>
          </p:cNvPr>
          <p:cNvSpPr txBox="1"/>
          <p:nvPr/>
        </p:nvSpPr>
        <p:spPr>
          <a:xfrm>
            <a:off x="588287" y="1196752"/>
            <a:ext cx="7188069" cy="3816429"/>
          </a:xfrm>
          <a:prstGeom prst="rect">
            <a:avLst/>
          </a:prstGeom>
          <a:noFill/>
        </p:spPr>
        <p:txBody>
          <a:bodyPr wrap="square" rtlCol="0">
            <a:spAutoFit/>
          </a:bodyPr>
          <a:lstStyle/>
          <a:p>
            <a:pPr algn="just" fontAlgn="base"/>
            <a:r>
              <a:rPr lang="fr-FR" sz="1600" b="0" i="0" dirty="0">
                <a:solidFill>
                  <a:srgbClr val="0070C0"/>
                </a:solidFill>
                <a:effectLst/>
              </a:rPr>
              <a:t>Être présent  à l’autre par une présence bienveillante, cela signifie que nous souhaitons marcher à ses côtés, qu’elle que soit la route sur laquelle elle se trouve sans la juger, sans essayer de la changer. Quand nous sommes réellement présents pour elle, nous ouvrons nos cœurs, nous offrons un espace de soutien inconditionnel, et nous laissons de côté les jugements et le contrôle.</a:t>
            </a:r>
          </a:p>
          <a:p>
            <a:endParaRPr lang="fr-FR" sz="1600" dirty="0">
              <a:solidFill>
                <a:srgbClr val="0070C0"/>
              </a:solidFill>
            </a:endParaRPr>
          </a:p>
          <a:p>
            <a:pPr algn="just" fontAlgn="base"/>
            <a:r>
              <a:rPr lang="fr-FR" sz="1600" b="0" i="0" dirty="0">
                <a:solidFill>
                  <a:srgbClr val="0070C0"/>
                </a:solidFill>
                <a:effectLst/>
              </a:rPr>
              <a:t>Pour réellement la soutenir dans sa propre croissance et à un moment précis  (chagrin, un temps d’hospitalisation, le placement en EHPAD etc…). Etre juste prêts à nous mettre en retrait de manière à ce qu’elle fasse ses propres choix. Être présent n’est pas quelque chose de réservé aux professionnels. C’est quelque chose qui reste à notre portée - les uns pour les autres – pour nos partenaires, nos enfants, nos amis, nos voisins, et même des étrangers qui se sentent mal sur notre trajet de bus quotidien. </a:t>
            </a:r>
            <a:r>
              <a:rPr lang="fr-FR" sz="1600" b="1" i="0" dirty="0">
                <a:solidFill>
                  <a:srgbClr val="0070C0"/>
                </a:solidFill>
                <a:effectLst/>
              </a:rPr>
              <a:t>Même seul, on est toujours l’autre de quelqu’un.</a:t>
            </a:r>
          </a:p>
          <a:p>
            <a:endParaRPr lang="fr-FR" dirty="0"/>
          </a:p>
        </p:txBody>
      </p:sp>
      <p:pic>
        <p:nvPicPr>
          <p:cNvPr id="3" name="Picture 2" descr="C:\Users\protest-rms\Desktop\pngtree-person-offering-help-and-protection-png-image_8673699.png">
            <a:extLst>
              <a:ext uri="{FF2B5EF4-FFF2-40B4-BE49-F238E27FC236}">
                <a16:creationId xmlns:a16="http://schemas.microsoft.com/office/drawing/2014/main" id="{132C0BB8-8221-E790-8706-5BA433995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628800"/>
            <a:ext cx="1243309"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015716" y="400888"/>
            <a:ext cx="5760640" cy="1015663"/>
          </a:xfrm>
          <a:prstGeom prst="rect">
            <a:avLst/>
          </a:prstGeom>
          <a:noFill/>
        </p:spPr>
        <p:txBody>
          <a:bodyPr wrap="square" rtlCol="0">
            <a:spAutoFit/>
          </a:bodyPr>
          <a:lstStyle/>
          <a:p>
            <a:pPr algn="ctr" fontAlgn="base"/>
            <a:r>
              <a:rPr lang="fr-FR" sz="2400" dirty="0">
                <a:solidFill>
                  <a:schemeClr val="bg1"/>
                </a:solidFill>
                <a:latin typeface="Poppins" panose="020B0502040204020203" pitchFamily="2" charset="0"/>
              </a:rPr>
              <a:t>« être présent » pour une personne </a:t>
            </a:r>
          </a:p>
          <a:p>
            <a:pPr algn="just" fontAlgn="base"/>
            <a:endParaRPr lang="fr-FR" b="1" dirty="0">
              <a:solidFill>
                <a:srgbClr val="0070C0"/>
              </a:solidFill>
              <a:latin typeface="Poppins" panose="020B0502040204020203" pitchFamily="2" charset="0"/>
            </a:endParaRPr>
          </a:p>
          <a:p>
            <a:endParaRPr lang="fr-FR" dirty="0"/>
          </a:p>
        </p:txBody>
      </p:sp>
      <p:pic>
        <p:nvPicPr>
          <p:cNvPr id="5" name="Picture 2" descr="C:\Users\protest-rms\Desktop\621a8d8658275f098ecd35ce_garde-de-nuit-a-domicile-pour-personnes-agees.jpeg">
            <a:extLst>
              <a:ext uri="{FF2B5EF4-FFF2-40B4-BE49-F238E27FC236}">
                <a16:creationId xmlns:a16="http://schemas.microsoft.com/office/drawing/2014/main" id="{CE4A1643-B9B9-E285-1C8B-8A6E25BFD22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5856" y="4653136"/>
            <a:ext cx="313234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858424"/>
          </a:xfrm>
        </p:spPr>
        <p:txBody>
          <a:bodyPr>
            <a:noAutofit/>
          </a:bodyPr>
          <a:lstStyle/>
          <a:p>
            <a:r>
              <a:rPr lang="fr-FR" sz="2400" dirty="0">
                <a:solidFill>
                  <a:schemeClr val="bg1"/>
                </a:solidFill>
              </a:rPr>
              <a:t>qu’est-ce que j’apporte et reçois de  la visite, quelle présence j’offre à l’autre ?</a:t>
            </a:r>
            <a:br>
              <a:rPr lang="fr-FR" sz="2400" dirty="0">
                <a:solidFill>
                  <a:schemeClr val="bg1"/>
                </a:solidFill>
              </a:rPr>
            </a:br>
            <a:endParaRPr lang="fr-FR" sz="2400" dirty="0">
              <a:solidFill>
                <a:schemeClr val="bg1"/>
              </a:solidFill>
            </a:endParaRPr>
          </a:p>
        </p:txBody>
      </p:sp>
      <p:sp>
        <p:nvSpPr>
          <p:cNvPr id="4" name="ZoneTexte 3"/>
          <p:cNvSpPr txBox="1"/>
          <p:nvPr/>
        </p:nvSpPr>
        <p:spPr>
          <a:xfrm>
            <a:off x="251519" y="2636912"/>
            <a:ext cx="8640959" cy="2677656"/>
          </a:xfrm>
          <a:prstGeom prst="rect">
            <a:avLst/>
          </a:prstGeom>
          <a:noFill/>
        </p:spPr>
        <p:txBody>
          <a:bodyPr wrap="square" rtlCol="0">
            <a:spAutoFit/>
          </a:bodyPr>
          <a:lstStyle/>
          <a:p>
            <a:r>
              <a:rPr lang="fr-FR" sz="1400" u="sng" dirty="0">
                <a:solidFill>
                  <a:srgbClr val="0070C0"/>
                </a:solidFill>
              </a:rPr>
              <a:t>J’apporte quoi au  juste </a:t>
            </a:r>
            <a:r>
              <a:rPr lang="fr-FR" sz="1400" dirty="0">
                <a:solidFill>
                  <a:srgbClr val="0070C0"/>
                </a:solidFill>
              </a:rPr>
              <a:t>?  un témoignage, le journal de la paroisse, ce que je suis, mon sourire et ma considération,  mon attention à l’autre, un verre d’eau, un conte ou une chanson,  un moment de prière…à vous de poursuivre cette liste </a:t>
            </a:r>
          </a:p>
          <a:p>
            <a:endParaRPr lang="fr-FR" sz="1400" dirty="0">
              <a:solidFill>
                <a:srgbClr val="0070C0"/>
              </a:solidFill>
            </a:endParaRPr>
          </a:p>
          <a:p>
            <a:r>
              <a:rPr lang="fr-FR" sz="1400" u="sng" dirty="0">
                <a:solidFill>
                  <a:srgbClr val="0070C0"/>
                </a:solidFill>
              </a:rPr>
              <a:t>Je reçois </a:t>
            </a:r>
            <a:r>
              <a:rPr lang="fr-FR" sz="1400" dirty="0">
                <a:solidFill>
                  <a:srgbClr val="0070C0"/>
                </a:solidFill>
              </a:rPr>
              <a:t>: l’honneur d’être reçu et accueilli, la grâce d’un temps spécial  empli d’humanité, de compassion, ce que me confie la personne car le lien de confiance a été rendu possible.  J’accepte que je peux être  moi-même visité par l’autre</a:t>
            </a:r>
          </a:p>
          <a:p>
            <a:endParaRPr lang="fr-FR" sz="1400" dirty="0">
              <a:solidFill>
                <a:srgbClr val="0070C0"/>
              </a:solidFill>
            </a:endParaRPr>
          </a:p>
          <a:p>
            <a:r>
              <a:rPr lang="fr-FR" sz="1400" u="sng" dirty="0">
                <a:solidFill>
                  <a:srgbClr val="0070C0"/>
                </a:solidFill>
              </a:rPr>
              <a:t>Quelle présence j’offre </a:t>
            </a:r>
            <a:r>
              <a:rPr lang="fr-FR" sz="1400" dirty="0">
                <a:solidFill>
                  <a:srgbClr val="0070C0"/>
                </a:solidFill>
              </a:rPr>
              <a:t>? La présence du Christ ressuscité, la présence du Saint Esprit sans prétention, </a:t>
            </a:r>
            <a:r>
              <a:rPr lang="fr-FR" sz="1400" dirty="0">
                <a:solidFill>
                  <a:srgbClr val="0070C0"/>
                </a:solidFill>
                <a:sym typeface="Wingdings" pitchFamily="2" charset="2"/>
              </a:rPr>
              <a:t>ou alors une simple présence vraie et vivante, sans intention ni étalage de mes convictions, une présence à la fois respectueuse et qui peut marquer la personne visitée, une présence qui peut faire reculer l’isolement et la solitude,  tout en sachant que la suite ne m’appartient pas </a:t>
            </a:r>
            <a:endParaRPr lang="fr-FR" sz="1400" dirty="0">
              <a:solidFill>
                <a:srgbClr val="0070C0"/>
              </a:solidFill>
            </a:endParaRPr>
          </a:p>
        </p:txBody>
      </p:sp>
      <p:pic>
        <p:nvPicPr>
          <p:cNvPr id="5" name="Picture 2">
            <a:extLst>
              <a:ext uri="{FF2B5EF4-FFF2-40B4-BE49-F238E27FC236}">
                <a16:creationId xmlns:a16="http://schemas.microsoft.com/office/drawing/2014/main" id="{03E7C585-69C3-1CDE-565A-31AB33DB0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2376264" cy="15860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test-rms\Desktop\illustrations 2020\istockphoto-1270104058-612x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96752"/>
            <a:ext cx="2455617" cy="137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test-rms\Desktop\illustrations 2020\soins-pal-1024-de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151" y="5297760"/>
            <a:ext cx="31210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personne, Visage humain, habits, intérieur&#10;&#10;Description générée automatiquement">
            <a:extLst>
              <a:ext uri="{FF2B5EF4-FFF2-40B4-BE49-F238E27FC236}">
                <a16:creationId xmlns:a16="http://schemas.microsoft.com/office/drawing/2014/main" id="{E64C6B6B-6B93-2009-B071-C6FB097977E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3117746" y="1340613"/>
            <a:ext cx="2908504" cy="1294586"/>
          </a:xfrm>
          <a:prstGeom prst="rect">
            <a:avLst/>
          </a:prstGeom>
        </p:spPr>
      </p:pic>
    </p:spTree>
    <p:extLst>
      <p:ext uri="{BB962C8B-B14F-4D97-AF65-F5344CB8AC3E}">
        <p14:creationId xmlns:p14="http://schemas.microsoft.com/office/powerpoint/2010/main" val="8659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500"/>
                            </p:stCondLst>
                            <p:childTnLst>
                              <p:par>
                                <p:cTn id="9" presetID="8" presetClass="emph" presetSubtype="0" fill="hold" nodeType="afterEffect">
                                  <p:stCondLst>
                                    <p:cond delay="500"/>
                                  </p:stCondLst>
                                  <p:childTnLst>
                                    <p:animRot by="21600000">
                                      <p:cBhvr>
                                        <p:cTn id="10" dur="1250" fill="hold"/>
                                        <p:tgtEl>
                                          <p:spTgt spid="8"/>
                                        </p:tgtEl>
                                        <p:attrNameLst>
                                          <p:attrName>r</p:attrName>
                                        </p:attrNameLst>
                                      </p:cBhvr>
                                    </p:animRot>
                                  </p:childTnLst>
                                </p:cTn>
                              </p:par>
                            </p:childTnLst>
                          </p:cTn>
                        </p:par>
                        <p:par>
                          <p:cTn id="11" fill="hold">
                            <p:stCondLst>
                              <p:cond delay="3250"/>
                            </p:stCondLst>
                            <p:childTnLst>
                              <p:par>
                                <p:cTn id="12" presetID="2" presetClass="entr" presetSubtype="4" fill="hold" nodeType="afterEffect">
                                  <p:stCondLst>
                                    <p:cond delay="50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750" fill="hold"/>
                                        <p:tgtEl>
                                          <p:spTgt spid="1027"/>
                                        </p:tgtEl>
                                        <p:attrNameLst>
                                          <p:attrName>ppt_x</p:attrName>
                                        </p:attrNameLst>
                                      </p:cBhvr>
                                      <p:tavLst>
                                        <p:tav tm="0">
                                          <p:val>
                                            <p:strVal val="#ppt_x"/>
                                          </p:val>
                                        </p:tav>
                                        <p:tav tm="100000">
                                          <p:val>
                                            <p:strVal val="#ppt_x"/>
                                          </p:val>
                                        </p:tav>
                                      </p:tavLst>
                                    </p:anim>
                                    <p:anim calcmode="lin" valueType="num">
                                      <p:cBhvr additive="base">
                                        <p:cTn id="15" dur="750" fill="hold"/>
                                        <p:tgtEl>
                                          <p:spTgt spid="1027"/>
                                        </p:tgtEl>
                                        <p:attrNameLst>
                                          <p:attrName>ppt_y</p:attrName>
                                        </p:attrNameLst>
                                      </p:cBhvr>
                                      <p:tavLst>
                                        <p:tav tm="0">
                                          <p:val>
                                            <p:strVal val="1+#ppt_h/2"/>
                                          </p:val>
                                        </p:tav>
                                        <p:tav tm="100000">
                                          <p:val>
                                            <p:strVal val="#ppt_y"/>
                                          </p:val>
                                        </p:tav>
                                      </p:tavLst>
                                    </p:anim>
                                  </p:childTnLst>
                                </p:cTn>
                              </p:par>
                            </p:childTnLst>
                          </p:cTn>
                        </p:par>
                        <p:par>
                          <p:cTn id="16" fill="hold">
                            <p:stCondLst>
                              <p:cond delay="4500"/>
                            </p:stCondLst>
                            <p:childTnLst>
                              <p:par>
                                <p:cTn id="17" presetID="22" presetClass="entr" presetSubtype="4" fill="hold" nodeType="afterEffect">
                                  <p:stCondLst>
                                    <p:cond delay="50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0F59EE-9CE5-4BE0-1C5E-33F1EA367E02}"/>
              </a:ext>
            </a:extLst>
          </p:cNvPr>
          <p:cNvSpPr txBox="1"/>
          <p:nvPr/>
        </p:nvSpPr>
        <p:spPr>
          <a:xfrm>
            <a:off x="840870" y="3487648"/>
            <a:ext cx="7560840" cy="2677656"/>
          </a:xfrm>
          <a:prstGeom prst="rect">
            <a:avLst/>
          </a:prstGeom>
          <a:noFill/>
        </p:spPr>
        <p:txBody>
          <a:bodyPr wrap="square" rtlCol="0">
            <a:spAutoFit/>
          </a:bodyPr>
          <a:lstStyle/>
          <a:p>
            <a:r>
              <a:rPr lang="fr-FR" sz="1400" dirty="0">
                <a:solidFill>
                  <a:srgbClr val="0070C0"/>
                </a:solidFill>
              </a:rPr>
              <a:t>Solidarité Fin de Vie Etre présent à l'autre par une écoute bienveillante. L’écoute est un préalable à la réponse aux besoins fondamentaux de la personne. </a:t>
            </a:r>
          </a:p>
          <a:p>
            <a:r>
              <a:rPr lang="fr-FR" sz="1400" dirty="0">
                <a:solidFill>
                  <a:srgbClr val="0070C0"/>
                </a:solidFill>
              </a:rPr>
              <a:t>Ecouter permet de rejoindre ses préoccupations (partager ses émotions), de l’informer (répondre à ses demandes), de la reconnaître (manifester qu’on prend conscience de ce qu’elle vit)de l’accompagner (être présent pour que soient soulagées ses souffrances) … </a:t>
            </a:r>
          </a:p>
          <a:p>
            <a:endParaRPr lang="fr-FR" sz="1400" dirty="0">
              <a:solidFill>
                <a:srgbClr val="0070C0"/>
              </a:solidFill>
            </a:endParaRPr>
          </a:p>
          <a:p>
            <a:r>
              <a:rPr lang="fr-FR" sz="1400" dirty="0">
                <a:solidFill>
                  <a:srgbClr val="0070C0"/>
                </a:solidFill>
              </a:rPr>
              <a:t>Ecouter les mots, les maux et aussi les silences, les gestes, les regards. Se rendre présent à l’autre avec une infinie bienveillance. Goûter ensemble le présent comme on vit un évènement. C’est si simple que cela s’apprend, en ayant à cœur de les laisser s’exprimer sans interpréter, juger, ramener à soi… </a:t>
            </a:r>
          </a:p>
          <a:p>
            <a:endParaRPr lang="fr-FR" sz="1400" dirty="0">
              <a:solidFill>
                <a:srgbClr val="0070C0"/>
              </a:solidFill>
            </a:endParaRPr>
          </a:p>
          <a:p>
            <a:r>
              <a:rPr lang="fr-FR" sz="1400" dirty="0">
                <a:solidFill>
                  <a:srgbClr val="0070C0"/>
                </a:solidFill>
              </a:rPr>
              <a:t>(Source : Guide 10 idées solidaires - Alliance VITA) </a:t>
            </a:r>
          </a:p>
        </p:txBody>
      </p:sp>
      <p:sp>
        <p:nvSpPr>
          <p:cNvPr id="3" name="ZoneTexte 2"/>
          <p:cNvSpPr txBox="1"/>
          <p:nvPr/>
        </p:nvSpPr>
        <p:spPr>
          <a:xfrm>
            <a:off x="840870" y="245839"/>
            <a:ext cx="7560840" cy="461665"/>
          </a:xfrm>
          <a:prstGeom prst="rect">
            <a:avLst/>
          </a:prstGeom>
          <a:noFill/>
        </p:spPr>
        <p:txBody>
          <a:bodyPr wrap="square" rtlCol="0">
            <a:spAutoFit/>
          </a:bodyPr>
          <a:lstStyle/>
          <a:p>
            <a:r>
              <a:rPr lang="fr-FR" sz="2400" dirty="0">
                <a:solidFill>
                  <a:schemeClr val="bg1"/>
                </a:solidFill>
              </a:rPr>
              <a:t>                              Article sur notre sujet </a:t>
            </a:r>
          </a:p>
        </p:txBody>
      </p:sp>
      <p:sp>
        <p:nvSpPr>
          <p:cNvPr id="4" name="AutoShape 2" descr="Moment présent : Quelle est l'importance de vivre sa vie au jour le jou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Moment présent : Quelle est l'importance de vivre sa vie au jour le jou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descr="C:\Users\protest-rms\Desktop\moment-pres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594" y="899186"/>
            <a:ext cx="3466598" cy="231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7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8785C9-0998-92C1-F52E-14147943050C}"/>
              </a:ext>
            </a:extLst>
          </p:cNvPr>
          <p:cNvSpPr txBox="1"/>
          <p:nvPr/>
        </p:nvSpPr>
        <p:spPr>
          <a:xfrm>
            <a:off x="1259632" y="260198"/>
            <a:ext cx="7344816" cy="461665"/>
          </a:xfrm>
          <a:prstGeom prst="rect">
            <a:avLst/>
          </a:prstGeom>
          <a:noFill/>
        </p:spPr>
        <p:txBody>
          <a:bodyPr wrap="square" rtlCol="0">
            <a:spAutoFit/>
          </a:bodyPr>
          <a:lstStyle/>
          <a:p>
            <a:r>
              <a:rPr lang="fr-FR" sz="2400" dirty="0">
                <a:solidFill>
                  <a:schemeClr val="bg1"/>
                </a:solidFill>
              </a:rPr>
              <a:t>Comment communiquer de manière claire ?</a:t>
            </a:r>
          </a:p>
        </p:txBody>
      </p:sp>
      <p:sp>
        <p:nvSpPr>
          <p:cNvPr id="3" name="ZoneTexte 2"/>
          <p:cNvSpPr txBox="1"/>
          <p:nvPr/>
        </p:nvSpPr>
        <p:spPr>
          <a:xfrm>
            <a:off x="179512" y="875787"/>
            <a:ext cx="8964488" cy="5632311"/>
          </a:xfrm>
          <a:prstGeom prst="rect">
            <a:avLst/>
          </a:prstGeom>
          <a:noFill/>
        </p:spPr>
        <p:txBody>
          <a:bodyPr wrap="square" rtlCol="0">
            <a:spAutoFit/>
          </a:bodyPr>
          <a:lstStyle/>
          <a:p>
            <a:r>
              <a:rPr lang="fr-FR" dirty="0">
                <a:solidFill>
                  <a:srgbClr val="0070C0"/>
                </a:solidFill>
              </a:rPr>
              <a:t>Quelques astuces :</a:t>
            </a:r>
          </a:p>
          <a:p>
            <a:endParaRPr lang="fr-FR" dirty="0">
              <a:solidFill>
                <a:srgbClr val="0070C0"/>
              </a:solidFill>
            </a:endParaRPr>
          </a:p>
          <a:p>
            <a:r>
              <a:rPr lang="fr-FR" sz="1500" dirty="0">
                <a:solidFill>
                  <a:srgbClr val="0070C0"/>
                </a:solidFill>
              </a:rPr>
              <a:t>* Toujours se présenter de façon claire et sans ambiguïté, si la personne donne des signes d’incompréhension, répéter plus lentement et vérifier qu’elle ait bien compris</a:t>
            </a:r>
          </a:p>
          <a:p>
            <a:r>
              <a:rPr lang="fr-FR" sz="1500" dirty="0">
                <a:solidFill>
                  <a:srgbClr val="0070C0"/>
                </a:solidFill>
              </a:rPr>
              <a:t> </a:t>
            </a:r>
          </a:p>
          <a:p>
            <a:r>
              <a:rPr lang="fr-FR" sz="1500" dirty="0">
                <a:solidFill>
                  <a:srgbClr val="0070C0"/>
                </a:solidFill>
              </a:rPr>
              <a:t>* Repérer si la personne est mal voyante, malentendante ou ne peut plus parler  </a:t>
            </a:r>
          </a:p>
          <a:p>
            <a:r>
              <a:rPr lang="fr-FR" sz="1500" dirty="0">
                <a:solidFill>
                  <a:srgbClr val="0070C0"/>
                </a:solidFill>
              </a:rPr>
              <a:t>et s’adapter au mieux – l’écriture peut aider - </a:t>
            </a:r>
          </a:p>
          <a:p>
            <a:endParaRPr lang="fr-FR" sz="1500" dirty="0">
              <a:solidFill>
                <a:srgbClr val="0070C0"/>
              </a:solidFill>
            </a:endParaRPr>
          </a:p>
          <a:p>
            <a:r>
              <a:rPr lang="fr-FR" sz="1500" dirty="0">
                <a:solidFill>
                  <a:srgbClr val="0070C0"/>
                </a:solidFill>
              </a:rPr>
              <a:t>* Demander à éteindre la télé et préciser qu’on la rallume à la fin de notre visite</a:t>
            </a:r>
          </a:p>
          <a:p>
            <a:pPr marL="285750" indent="-285750">
              <a:buFont typeface="Arial" panose="020B0604020202020204" pitchFamily="34" charset="0"/>
              <a:buChar char="•"/>
            </a:pPr>
            <a:endParaRPr lang="fr-FR" sz="1500" dirty="0">
              <a:solidFill>
                <a:srgbClr val="0070C0"/>
              </a:solidFill>
            </a:endParaRPr>
          </a:p>
          <a:p>
            <a:r>
              <a:rPr lang="fr-FR" sz="1500" dirty="0">
                <a:solidFill>
                  <a:srgbClr val="0070C0"/>
                </a:solidFill>
              </a:rPr>
              <a:t>* Accueillir pleinement ce qui va se vivre, laisser parler la personne sans l’interrompre, être prêt à ne rien dire</a:t>
            </a:r>
          </a:p>
          <a:p>
            <a:pPr marL="285750" indent="-285750">
              <a:buFont typeface="Arial" panose="020B0604020202020204" pitchFamily="34" charset="0"/>
              <a:buChar char="•"/>
            </a:pPr>
            <a:endParaRPr lang="fr-FR" sz="1500" dirty="0">
              <a:solidFill>
                <a:srgbClr val="0070C0"/>
              </a:solidFill>
            </a:endParaRPr>
          </a:p>
          <a:p>
            <a:r>
              <a:rPr lang="fr-FR" sz="1500" dirty="0">
                <a:solidFill>
                  <a:srgbClr val="0070C0"/>
                </a:solidFill>
              </a:rPr>
              <a:t>* Si la personne vous dit qu’elle est trop fatiguée ou ne souhaite pas votre visite, tâcher de ne pas le prendre personnellement et la remercier pour son honnêteté. Si cela est possible, lui proposer de revenir à un moment plus opportun</a:t>
            </a:r>
          </a:p>
          <a:p>
            <a:endParaRPr lang="fr-FR" sz="1500" dirty="0">
              <a:solidFill>
                <a:srgbClr val="0070C0"/>
              </a:solidFill>
            </a:endParaRPr>
          </a:p>
          <a:p>
            <a:pPr algn="just" fontAlgn="base"/>
            <a:r>
              <a:rPr lang="fr-FR" sz="1500" dirty="0">
                <a:solidFill>
                  <a:srgbClr val="0070C0"/>
                </a:solidFill>
              </a:rPr>
              <a:t>* Deux mots à retenir :  humilité et considération</a:t>
            </a:r>
          </a:p>
          <a:p>
            <a:pPr algn="just" fontAlgn="base"/>
            <a:endParaRPr lang="fr-FR" sz="1500" dirty="0">
              <a:solidFill>
                <a:srgbClr val="0070C0"/>
              </a:solidFill>
            </a:endParaRPr>
          </a:p>
          <a:p>
            <a:pPr algn="just" fontAlgn="base"/>
            <a:r>
              <a:rPr lang="fr-FR" sz="1500" dirty="0">
                <a:solidFill>
                  <a:srgbClr val="0070C0"/>
                </a:solidFill>
              </a:rPr>
              <a:t>* Créer un contenant rassurant pour les émotions complexes, </a:t>
            </a:r>
          </a:p>
          <a:p>
            <a:pPr algn="just" fontAlgn="base"/>
            <a:r>
              <a:rPr lang="fr-FR" sz="1500" dirty="0">
                <a:solidFill>
                  <a:srgbClr val="0070C0"/>
                </a:solidFill>
              </a:rPr>
              <a:t>les peurs, les traumatismes, etc. </a:t>
            </a:r>
          </a:p>
          <a:p>
            <a:r>
              <a:rPr lang="fr-FR" dirty="0">
                <a:solidFill>
                  <a:srgbClr val="0070C0"/>
                </a:solidFill>
              </a:rPr>
              <a:t> </a:t>
            </a:r>
          </a:p>
          <a:p>
            <a:r>
              <a:rPr lang="fr-FR" dirty="0">
                <a:solidFill>
                  <a:srgbClr val="0070C0"/>
                </a:solidFill>
              </a:rPr>
              <a:t>* </a:t>
            </a:r>
            <a:r>
              <a:rPr lang="fr-FR" sz="1500" dirty="0">
                <a:solidFill>
                  <a:srgbClr val="0070C0"/>
                </a:solidFill>
              </a:rPr>
              <a:t>Ne pas hésiter à reformuler ce qui est dit et ressenti. Cela aide la personne à se sentir en confiance et, si elle le désire, à se confier plus en profondeur. Ne pas tomber dans le conseil immédiat</a:t>
            </a:r>
            <a:r>
              <a:rPr lang="fr-FR" sz="1800" dirty="0">
                <a:solidFill>
                  <a:srgbClr val="0070C0"/>
                </a:solidFill>
              </a:rPr>
              <a:t>. </a:t>
            </a:r>
            <a:endParaRPr lang="fr-FR" dirty="0">
              <a:solidFill>
                <a:srgbClr val="0070C0"/>
              </a:solidFill>
            </a:endParaRPr>
          </a:p>
        </p:txBody>
      </p:sp>
      <p:pic>
        <p:nvPicPr>
          <p:cNvPr id="4" name="Picture 15" descr="C:\Users\protest-rms\Desktop\istockphoto-1282484537-612x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60648"/>
            <a:ext cx="1108674" cy="12382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3" descr="C:\Users\protest-rms\Desktop\cartoon-stick-figure-dessin-illustration-conceptuelle-de-l-homme-qui-court-dans-la-panique-en-chasse-par-medecin-avec-seringue-d-injection-concept-de-soins-de-sante-et-la-vaccination-t4xy89.jpg">
            <a:extLst>
              <a:ext uri="{FF2B5EF4-FFF2-40B4-BE49-F238E27FC236}">
                <a16:creationId xmlns:a16="http://schemas.microsoft.com/office/drawing/2014/main" id="{65D14124-90D2-4390-4564-9B280226B9C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16312"/>
          <a:stretch/>
        </p:blipFill>
        <p:spPr bwMode="auto">
          <a:xfrm>
            <a:off x="5955403" y="4653136"/>
            <a:ext cx="2705801" cy="96527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personne, Visage humain, homme, mâchoire&#10;&#10;Description générée automatiquement">
            <a:extLst>
              <a:ext uri="{FF2B5EF4-FFF2-40B4-BE49-F238E27FC236}">
                <a16:creationId xmlns:a16="http://schemas.microsoft.com/office/drawing/2014/main" id="{63A93C93-5F4D-9920-63E5-FBB2FC1B7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8763" y="1983260"/>
            <a:ext cx="1844571" cy="1229715"/>
          </a:xfrm>
          <a:prstGeom prst="rect">
            <a:avLst/>
          </a:prstGeom>
        </p:spPr>
      </p:pic>
    </p:spTree>
    <p:extLst>
      <p:ext uri="{BB962C8B-B14F-4D97-AF65-F5344CB8AC3E}">
        <p14:creationId xmlns:p14="http://schemas.microsoft.com/office/powerpoint/2010/main" val="33435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6"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17">
                                          <p:stCondLst>
                                            <p:cond delay="0"/>
                                          </p:stCondLst>
                                        </p:cTn>
                                        <p:tgtEl>
                                          <p:spTgt spid="5"/>
                                        </p:tgtEl>
                                      </p:cBhvr>
                                    </p:animEffect>
                                    <p:anim calcmode="lin" valueType="num">
                                      <p:cBhvr>
                                        <p:cTn id="13"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6"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17"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8" dur="10">
                                          <p:stCondLst>
                                            <p:cond delay="244"/>
                                          </p:stCondLst>
                                        </p:cTn>
                                        <p:tgtEl>
                                          <p:spTgt spid="5"/>
                                        </p:tgtEl>
                                      </p:cBhvr>
                                      <p:to x="100000" y="60000"/>
                                    </p:animScale>
                                    <p:animScale>
                                      <p:cBhvr>
                                        <p:cTn id="19" dur="62" decel="50000">
                                          <p:stCondLst>
                                            <p:cond delay="254"/>
                                          </p:stCondLst>
                                        </p:cTn>
                                        <p:tgtEl>
                                          <p:spTgt spid="5"/>
                                        </p:tgtEl>
                                      </p:cBhvr>
                                      <p:to x="100000" y="100000"/>
                                    </p:animScale>
                                    <p:animScale>
                                      <p:cBhvr>
                                        <p:cTn id="20" dur="10">
                                          <p:stCondLst>
                                            <p:cond delay="492"/>
                                          </p:stCondLst>
                                        </p:cTn>
                                        <p:tgtEl>
                                          <p:spTgt spid="5"/>
                                        </p:tgtEl>
                                      </p:cBhvr>
                                      <p:to x="100000" y="80000"/>
                                    </p:animScale>
                                    <p:animScale>
                                      <p:cBhvr>
                                        <p:cTn id="21" dur="62" decel="50000">
                                          <p:stCondLst>
                                            <p:cond delay="502"/>
                                          </p:stCondLst>
                                        </p:cTn>
                                        <p:tgtEl>
                                          <p:spTgt spid="5"/>
                                        </p:tgtEl>
                                      </p:cBhvr>
                                      <p:to x="100000" y="100000"/>
                                    </p:animScale>
                                    <p:animScale>
                                      <p:cBhvr>
                                        <p:cTn id="22" dur="10">
                                          <p:stCondLst>
                                            <p:cond delay="616"/>
                                          </p:stCondLst>
                                        </p:cTn>
                                        <p:tgtEl>
                                          <p:spTgt spid="5"/>
                                        </p:tgtEl>
                                      </p:cBhvr>
                                      <p:to x="100000" y="90000"/>
                                    </p:animScale>
                                    <p:animScale>
                                      <p:cBhvr>
                                        <p:cTn id="23" dur="62" decel="50000">
                                          <p:stCondLst>
                                            <p:cond delay="625"/>
                                          </p:stCondLst>
                                        </p:cTn>
                                        <p:tgtEl>
                                          <p:spTgt spid="5"/>
                                        </p:tgtEl>
                                      </p:cBhvr>
                                      <p:to x="100000" y="100000"/>
                                    </p:animScale>
                                    <p:animScale>
                                      <p:cBhvr>
                                        <p:cTn id="24" dur="10">
                                          <p:stCondLst>
                                            <p:cond delay="678"/>
                                          </p:stCondLst>
                                        </p:cTn>
                                        <p:tgtEl>
                                          <p:spTgt spid="5"/>
                                        </p:tgtEl>
                                      </p:cBhvr>
                                      <p:to x="100000" y="95000"/>
                                    </p:animScale>
                                    <p:animScale>
                                      <p:cBhvr>
                                        <p:cTn id="25" dur="62" decel="50000">
                                          <p:stCondLst>
                                            <p:cond delay="688"/>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FD835-1F87-2B85-D853-F147342B5719}"/>
              </a:ext>
            </a:extLst>
          </p:cNvPr>
          <p:cNvSpPr>
            <a:spLocks noGrp="1"/>
          </p:cNvSpPr>
          <p:nvPr>
            <p:ph type="title"/>
          </p:nvPr>
        </p:nvSpPr>
        <p:spPr/>
        <p:txBody>
          <a:bodyPr>
            <a:noAutofit/>
          </a:bodyPr>
          <a:lstStyle/>
          <a:p>
            <a:r>
              <a:rPr lang="fr-FR" sz="2200" dirty="0"/>
              <a:t>Comment faire quand je suis fragilisé, déstabilisé par une situation,  ou pas tout à fait disponible ? Questions ouvertes où chacun peut partager des idées, des conseils, son expérience. A vous la parole :</a:t>
            </a:r>
          </a:p>
        </p:txBody>
      </p:sp>
      <p:sp>
        <p:nvSpPr>
          <p:cNvPr id="11" name="ZoneTexte 10">
            <a:extLst>
              <a:ext uri="{FF2B5EF4-FFF2-40B4-BE49-F238E27FC236}">
                <a16:creationId xmlns:a16="http://schemas.microsoft.com/office/drawing/2014/main" id="{C527279A-EC46-01E9-4574-BF9E2EB1B252}"/>
              </a:ext>
            </a:extLst>
          </p:cNvPr>
          <p:cNvSpPr txBox="1"/>
          <p:nvPr/>
        </p:nvSpPr>
        <p:spPr>
          <a:xfrm>
            <a:off x="251520" y="1807540"/>
            <a:ext cx="8640960" cy="48320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0" i="0" u="none" strike="noStrike" kern="1200" cap="none" spc="0" normalizeH="0" baseline="0" noProof="0" dirty="0">
                <a:ln>
                  <a:noFill/>
                </a:ln>
                <a:solidFill>
                  <a:srgbClr val="0070C0"/>
                </a:solidFill>
                <a:effectLst/>
                <a:uLnTx/>
                <a:uFillTx/>
                <a:latin typeface="Candara"/>
                <a:ea typeface="+mn-ea"/>
                <a:cs typeface="+mn-cs"/>
              </a:rPr>
              <a:t>* Quand je ne suis pas vraiment à l’écoute, car moi- même fatigué ou dépassé par la situation</a:t>
            </a:r>
          </a:p>
          <a:p>
            <a:pPr marR="0" lvl="0" algn="l" defTabSz="914400" rtl="0" eaLnBrk="1" fontAlgn="auto" latinLnBrk="0" hangingPunct="1">
              <a:lnSpc>
                <a:spcPct val="100000"/>
              </a:lnSpc>
              <a:spcBef>
                <a:spcPts val="0"/>
              </a:spcBef>
              <a:spcAft>
                <a:spcPts val="0"/>
              </a:spcAft>
              <a:buClrTx/>
              <a:buSzTx/>
              <a:tabLst/>
              <a:defRPr/>
            </a:pPr>
            <a:r>
              <a:rPr kumimoji="0" lang="fr-FR" sz="1400" b="0" i="0" u="none" strike="noStrike" kern="1200" cap="none" spc="0" normalizeH="0" baseline="0" noProof="0" dirty="0">
                <a:ln>
                  <a:noFill/>
                </a:ln>
                <a:solidFill>
                  <a:srgbClr val="0070C0"/>
                </a:solidFill>
                <a:effectLst/>
                <a:uLnTx/>
                <a:uFillTx/>
                <a:latin typeface="Candara"/>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fr-FR" sz="1400" dirty="0">
                <a:solidFill>
                  <a:srgbClr val="0070C0"/>
                </a:solidFill>
                <a:latin typeface="Candara"/>
              </a:rPr>
              <a:t>* Ê</a:t>
            </a:r>
            <a:r>
              <a:rPr kumimoji="0" lang="fr-FR" sz="1400" b="0" i="0" u="none" strike="noStrike" kern="1200" cap="none" spc="0" normalizeH="0" baseline="0" noProof="0" dirty="0" err="1">
                <a:ln>
                  <a:noFill/>
                </a:ln>
                <a:solidFill>
                  <a:srgbClr val="0070C0"/>
                </a:solidFill>
                <a:effectLst/>
                <a:uLnTx/>
                <a:uFillTx/>
                <a:latin typeface="Candara"/>
                <a:ea typeface="+mn-ea"/>
                <a:cs typeface="+mn-cs"/>
              </a:rPr>
              <a:t>tre</a:t>
            </a:r>
            <a:r>
              <a:rPr kumimoji="0" lang="fr-FR" sz="1400" b="0" i="0" u="none" strike="noStrike" kern="1200" cap="none" spc="0" normalizeH="0" baseline="0" noProof="0" dirty="0">
                <a:ln>
                  <a:noFill/>
                </a:ln>
                <a:solidFill>
                  <a:srgbClr val="0070C0"/>
                </a:solidFill>
                <a:effectLst/>
                <a:uLnTx/>
                <a:uFillTx/>
                <a:latin typeface="Candara"/>
                <a:ea typeface="+mn-ea"/>
                <a:cs typeface="+mn-cs"/>
              </a:rPr>
              <a:t> maladroit, faire des gaffes parce que oui, ça arrive  même aux plus doués d’entre nous ! </a:t>
            </a:r>
          </a:p>
          <a:p>
            <a:pPr marR="0" lvl="0" algn="l" defTabSz="914400" rtl="0" eaLnBrk="1" fontAlgn="auto" latinLnBrk="0" hangingPunct="1">
              <a:lnSpc>
                <a:spcPct val="100000"/>
              </a:lnSpc>
              <a:spcBef>
                <a:spcPts val="0"/>
              </a:spcBef>
              <a:spcAft>
                <a:spcPts val="0"/>
              </a:spcAft>
              <a:buClrTx/>
              <a:buSzTx/>
              <a:tabLst/>
              <a:defRPr/>
            </a:pPr>
            <a:endParaRPr lang="fr-FR" sz="1400" noProof="0" dirty="0">
              <a:solidFill>
                <a:srgbClr val="0070C0"/>
              </a:solidFill>
              <a:latin typeface="Candara"/>
            </a:endParaRPr>
          </a:p>
          <a:p>
            <a:pPr marR="0" lvl="0" algn="l" defTabSz="914400" rtl="0" eaLnBrk="1" fontAlgn="auto" latinLnBrk="0" hangingPunct="1">
              <a:lnSpc>
                <a:spcPct val="100000"/>
              </a:lnSpc>
              <a:spcBef>
                <a:spcPts val="0"/>
              </a:spcBef>
              <a:spcAft>
                <a:spcPts val="0"/>
              </a:spcAft>
              <a:buClrTx/>
              <a:buSzTx/>
              <a:tabLst/>
              <a:defRPr/>
            </a:pPr>
            <a:r>
              <a:rPr lang="fr-FR" sz="1400" noProof="0" dirty="0">
                <a:solidFill>
                  <a:srgbClr val="0070C0"/>
                </a:solidFill>
                <a:latin typeface="Candara"/>
              </a:rPr>
              <a:t>* Quand je me sens comme noyé  sous </a:t>
            </a:r>
            <a:r>
              <a:rPr lang="fr-FR" sz="1400" dirty="0">
                <a:solidFill>
                  <a:srgbClr val="0070C0"/>
                </a:solidFill>
                <a:latin typeface="Candara"/>
              </a:rPr>
              <a:t>le</a:t>
            </a:r>
            <a:r>
              <a:rPr lang="fr-FR" sz="1400" noProof="0" dirty="0">
                <a:solidFill>
                  <a:srgbClr val="0070C0"/>
                </a:solidFill>
                <a:latin typeface="Candara"/>
              </a:rPr>
              <a:t> flot de paroles de l’autre</a:t>
            </a:r>
          </a:p>
          <a:p>
            <a:pPr marR="0" lvl="0" algn="l" defTabSz="914400" rtl="0" eaLnBrk="1" fontAlgn="auto" latinLnBrk="0" hangingPunct="1">
              <a:lnSpc>
                <a:spcPct val="100000"/>
              </a:lnSpc>
              <a:spcBef>
                <a:spcPts val="0"/>
              </a:spcBef>
              <a:spcAft>
                <a:spcPts val="0"/>
              </a:spcAft>
              <a:buClrTx/>
              <a:buSzTx/>
              <a:tabLst/>
              <a:defRPr/>
            </a:pPr>
            <a:endParaRPr kumimoji="0" lang="fr-FR" sz="1400" b="0" i="0" u="none" strike="noStrike" kern="1200" cap="none" spc="0" normalizeH="0" baseline="0" noProof="0" dirty="0">
              <a:ln>
                <a:noFill/>
              </a:ln>
              <a:solidFill>
                <a:srgbClr val="0070C0"/>
              </a:solidFill>
              <a:effectLst/>
              <a:uLnTx/>
              <a:uFillTx/>
              <a:latin typeface="Candara"/>
              <a:ea typeface="+mn-ea"/>
              <a:cs typeface="+mn-cs"/>
            </a:endParaRPr>
          </a:p>
          <a:p>
            <a:pPr>
              <a:defRPr/>
            </a:pPr>
            <a:r>
              <a:rPr lang="fr-FR" sz="1400" dirty="0">
                <a:solidFill>
                  <a:srgbClr val="0070C0"/>
                </a:solidFill>
              </a:rPr>
              <a:t>* L’auxiliaire n’est pas médiateur, ne peut pas « arranger la situation » qui pose problème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70C0"/>
              </a:solidFill>
              <a:effectLst/>
              <a:uLnTx/>
              <a:uFillTx/>
              <a:latin typeface="Candara"/>
              <a:ea typeface="+mn-ea"/>
              <a:cs typeface="+mn-cs"/>
            </a:endParaRPr>
          </a:p>
          <a:p>
            <a:pPr lvl="0">
              <a:defRPr/>
            </a:pPr>
            <a:r>
              <a:rPr lang="fr-FR" sz="1400" dirty="0">
                <a:solidFill>
                  <a:srgbClr val="0070C0"/>
                </a:solidFill>
                <a:latin typeface="Candara"/>
              </a:rPr>
              <a:t> * V</a:t>
            </a:r>
            <a:r>
              <a:rPr kumimoji="0" lang="fr-FR" sz="1400" b="0" i="0" u="none" strike="noStrike" kern="1200" cap="none" spc="0" normalizeH="0" baseline="0" noProof="0" dirty="0" err="1">
                <a:ln>
                  <a:noFill/>
                </a:ln>
                <a:solidFill>
                  <a:srgbClr val="0070C0"/>
                </a:solidFill>
                <a:effectLst/>
                <a:uLnTx/>
                <a:uFillTx/>
                <a:latin typeface="Candara"/>
                <a:ea typeface="+mn-ea"/>
                <a:cs typeface="+mn-cs"/>
              </a:rPr>
              <a:t>isiter</a:t>
            </a:r>
            <a:r>
              <a:rPr kumimoji="0" lang="fr-FR" sz="1400" b="0" i="0" u="none" strike="noStrike" kern="1200" cap="none" spc="0" normalizeH="0" baseline="0" noProof="0" dirty="0">
                <a:ln>
                  <a:noFill/>
                </a:ln>
                <a:solidFill>
                  <a:srgbClr val="0070C0"/>
                </a:solidFill>
                <a:effectLst/>
                <a:uLnTx/>
                <a:uFillTx/>
                <a:latin typeface="Candara"/>
                <a:ea typeface="+mn-ea"/>
                <a:cs typeface="+mn-cs"/>
              </a:rPr>
              <a:t> c’est  aussi entrer dans </a:t>
            </a:r>
            <a:r>
              <a:rPr lang="fr-FR" sz="1400" dirty="0">
                <a:solidFill>
                  <a:srgbClr val="0070C0"/>
                </a:solidFill>
                <a:latin typeface="Candara"/>
              </a:rPr>
              <a:t> l’</a:t>
            </a:r>
            <a:r>
              <a:rPr kumimoji="0" lang="fr-FR" sz="1400" b="0" i="0" u="none" strike="noStrike" kern="1200" cap="none" spc="0" normalizeH="0" baseline="0" noProof="0" dirty="0">
                <a:ln>
                  <a:noFill/>
                </a:ln>
                <a:solidFill>
                  <a:srgbClr val="0070C0"/>
                </a:solidFill>
                <a:effectLst/>
                <a:uLnTx/>
                <a:uFillTx/>
                <a:latin typeface="Candara"/>
                <a:ea typeface="+mn-ea"/>
                <a:cs typeface="+mn-cs"/>
              </a:rPr>
              <a:t>espace intime de la personne, là où elle demeure pour un temps plus ou moins long, et je dois vérifier </a:t>
            </a:r>
            <a:r>
              <a:rPr lang="fr-FR" sz="1400" dirty="0">
                <a:solidFill>
                  <a:srgbClr val="0070C0"/>
                </a:solidFill>
                <a:latin typeface="Candara"/>
              </a:rPr>
              <a:t>si</a:t>
            </a:r>
            <a:r>
              <a:rPr kumimoji="0" lang="fr-FR" sz="1400" b="0" i="0" u="none" strike="noStrike" kern="1200" cap="none" spc="0" normalizeH="0" baseline="0" noProof="0" dirty="0">
                <a:ln>
                  <a:noFill/>
                </a:ln>
                <a:solidFill>
                  <a:srgbClr val="0070C0"/>
                </a:solidFill>
                <a:effectLst/>
                <a:uLnTx/>
                <a:uFillTx/>
                <a:latin typeface="Candara"/>
                <a:ea typeface="+mn-ea"/>
                <a:cs typeface="+mn-cs"/>
              </a:rPr>
              <a:t> j’y suis bienvenu ou non…Cette offrande peut à tout moment être refusée. Comment est-ce que je vis ce refus ? Suis-je blessé</a:t>
            </a:r>
            <a:r>
              <a:rPr kumimoji="0" lang="fr-FR" sz="1400" b="0" i="0" u="none" strike="noStrike" kern="1200" cap="none" spc="0" normalizeH="0" noProof="0" dirty="0">
                <a:ln>
                  <a:noFill/>
                </a:ln>
                <a:solidFill>
                  <a:srgbClr val="0070C0"/>
                </a:solidFill>
                <a:effectLst/>
                <a:uLnTx/>
                <a:uFillTx/>
                <a:latin typeface="Candara"/>
                <a:ea typeface="+mn-ea"/>
                <a:cs typeface="+mn-cs"/>
              </a:rPr>
              <a:t> </a:t>
            </a:r>
            <a:r>
              <a:rPr lang="fr-FR" sz="1400" dirty="0">
                <a:solidFill>
                  <a:srgbClr val="0070C0"/>
                </a:solidFill>
                <a:latin typeface="Candara"/>
              </a:rPr>
              <a:t>,</a:t>
            </a:r>
            <a:r>
              <a:rPr kumimoji="0" lang="fr-FR" sz="1400" b="0" i="0" u="none" strike="noStrike" kern="1200" cap="none" spc="0" normalizeH="0" baseline="0" noProof="0" dirty="0">
                <a:ln>
                  <a:noFill/>
                </a:ln>
                <a:solidFill>
                  <a:srgbClr val="0070C0"/>
                </a:solidFill>
                <a:effectLst/>
                <a:uLnTx/>
                <a:uFillTx/>
                <a:latin typeface="Candara"/>
                <a:ea typeface="+mn-ea"/>
                <a:cs typeface="+mn-cs"/>
              </a:rPr>
              <a:t> mal à l’aise ou pas reconnu ? Est-ce que cela fragilise ma position ?</a:t>
            </a:r>
          </a:p>
          <a:p>
            <a:pPr lvl="0">
              <a:defRPr/>
            </a:pPr>
            <a:endParaRPr kumimoji="0" lang="fr-FR" sz="1400" b="0" i="0" u="none" strike="noStrike" kern="1200" cap="none" spc="0" normalizeH="0" baseline="0" noProof="0" dirty="0">
              <a:ln>
                <a:noFill/>
              </a:ln>
              <a:solidFill>
                <a:srgbClr val="0070C0"/>
              </a:solidFill>
              <a:effectLst/>
              <a:uLnTx/>
              <a:uFillTx/>
              <a:latin typeface="Candara"/>
              <a:ea typeface="+mn-ea"/>
              <a:cs typeface="+mn-cs"/>
            </a:endParaRPr>
          </a:p>
          <a:p>
            <a:pPr>
              <a:defRPr/>
            </a:pPr>
            <a:r>
              <a:rPr lang="fr-FR" sz="1400" dirty="0">
                <a:solidFill>
                  <a:srgbClr val="0070C0"/>
                </a:solidFill>
                <a:latin typeface="Candara"/>
              </a:rPr>
              <a:t>* </a:t>
            </a:r>
            <a:r>
              <a:rPr lang="fr-FR" sz="1400" dirty="0">
                <a:solidFill>
                  <a:srgbClr val="0070C0"/>
                </a:solidFill>
              </a:rPr>
              <a:t>Les difficultés qui s’opposent à une bonne écoute et qui ne dépendent pas de moi, par ex. la télé</a:t>
            </a:r>
          </a:p>
          <a:p>
            <a:pPr marR="0" lvl="0" algn="l" defTabSz="914400" rtl="0" eaLnBrk="1" fontAlgn="auto" latinLnBrk="0" hangingPunct="1">
              <a:lnSpc>
                <a:spcPct val="100000"/>
              </a:lnSpc>
              <a:spcBef>
                <a:spcPts val="0"/>
              </a:spcBef>
              <a:spcAft>
                <a:spcPts val="0"/>
              </a:spcAft>
              <a:buClrTx/>
              <a:buSzTx/>
              <a:tabLst/>
              <a:defRPr/>
            </a:pPr>
            <a:endParaRPr lang="fr-FR" sz="1400" dirty="0">
              <a:solidFill>
                <a:srgbClr val="0070C0"/>
              </a:solidFill>
              <a:latin typeface="Candara"/>
            </a:endParaRPr>
          </a:p>
          <a:p>
            <a:pPr marR="0" lvl="0" algn="l" defTabSz="914400" rtl="0" eaLnBrk="1" fontAlgn="auto" latinLnBrk="0" hangingPunct="1">
              <a:lnSpc>
                <a:spcPct val="100000"/>
              </a:lnSpc>
              <a:spcBef>
                <a:spcPts val="0"/>
              </a:spcBef>
              <a:spcAft>
                <a:spcPts val="0"/>
              </a:spcAft>
              <a:buClrTx/>
              <a:buSzTx/>
              <a:tabLst/>
              <a:defRPr/>
            </a:pPr>
            <a:r>
              <a:rPr kumimoji="0" lang="fr-FR" sz="1400" b="0" i="0" u="none" strike="noStrike" kern="1200" cap="none" spc="0" normalizeH="0" baseline="0" noProof="0" dirty="0">
                <a:ln>
                  <a:noFill/>
                </a:ln>
                <a:solidFill>
                  <a:srgbClr val="0070C0"/>
                </a:solidFill>
                <a:effectLst/>
                <a:uLnTx/>
                <a:uFillTx/>
                <a:latin typeface="Candara"/>
                <a:ea typeface="+mn-ea"/>
                <a:cs typeface="+mn-cs"/>
              </a:rPr>
              <a:t>* Cela demande d’être à la fois honnête et modeste car il arrivera à coup sûr  que l’autre vienne  me bousculer aussi </a:t>
            </a:r>
            <a:r>
              <a:rPr lang="fr-FR" sz="1400" dirty="0">
                <a:solidFill>
                  <a:srgbClr val="0070C0"/>
                </a:solidFill>
                <a:latin typeface="Candara"/>
              </a:rPr>
              <a:t> à son tour</a:t>
            </a:r>
            <a:r>
              <a:rPr kumimoji="0" lang="fr-FR" sz="1400" b="0" i="0" u="none" strike="noStrike" kern="1200" cap="none" spc="0" normalizeH="0" baseline="0" noProof="0" dirty="0">
                <a:ln>
                  <a:noFill/>
                </a:ln>
                <a:solidFill>
                  <a:srgbClr val="0070C0"/>
                </a:solidFill>
                <a:effectLst/>
                <a:uLnTx/>
                <a:uFillTx/>
                <a:latin typeface="Candara"/>
                <a:ea typeface="+mn-ea"/>
                <a:cs typeface="+mn-cs"/>
              </a:rPr>
              <a:t>. </a:t>
            </a:r>
            <a:r>
              <a:rPr lang="fr-FR" sz="1400" dirty="0">
                <a:solidFill>
                  <a:srgbClr val="0070C0"/>
                </a:solidFill>
                <a:latin typeface="Candara"/>
              </a:rPr>
              <a:t>Quelle est ma posture à ce moment-là ?</a:t>
            </a:r>
            <a:endParaRPr kumimoji="0" lang="fr-FR" sz="1400" b="0" i="0" u="none" strike="noStrike" kern="1200" cap="none" spc="0" normalizeH="0" baseline="0" noProof="0" dirty="0">
              <a:ln>
                <a:noFill/>
              </a:ln>
              <a:solidFill>
                <a:srgbClr val="0070C0"/>
              </a:solidFill>
              <a:effectLst/>
              <a:uLnTx/>
              <a:uFillTx/>
              <a:latin typeface="Candara"/>
            </a:endParaRPr>
          </a:p>
          <a:p>
            <a:pPr marR="0" lvl="0" algn="l" defTabSz="914400" rtl="0" eaLnBrk="1" fontAlgn="auto" latinLnBrk="0" hangingPunct="1">
              <a:lnSpc>
                <a:spcPct val="100000"/>
              </a:lnSpc>
              <a:spcBef>
                <a:spcPts val="0"/>
              </a:spcBef>
              <a:spcAft>
                <a:spcPts val="0"/>
              </a:spcAft>
              <a:buClrTx/>
              <a:buSzTx/>
              <a:tabLst/>
              <a:defRPr/>
            </a:pPr>
            <a:endParaRPr lang="fr-FR" sz="1400" dirty="0">
              <a:solidFill>
                <a:srgbClr val="0070C0"/>
              </a:solidFill>
              <a:latin typeface="Candara"/>
            </a:endParaRPr>
          </a:p>
          <a:p>
            <a:pPr marR="0" lvl="0" algn="l" defTabSz="914400" rtl="0" eaLnBrk="1" fontAlgn="auto" latinLnBrk="0" hangingPunct="1">
              <a:lnSpc>
                <a:spcPct val="100000"/>
              </a:lnSpc>
              <a:spcBef>
                <a:spcPts val="0"/>
              </a:spcBef>
              <a:spcAft>
                <a:spcPts val="0"/>
              </a:spcAft>
              <a:buClrTx/>
              <a:buSzTx/>
              <a:tabLst/>
              <a:defRPr/>
            </a:pPr>
            <a:r>
              <a:rPr lang="fr-FR" sz="1400" dirty="0">
                <a:solidFill>
                  <a:srgbClr val="0070C0"/>
                </a:solidFill>
                <a:latin typeface="Candara"/>
              </a:rPr>
              <a:t>* Comment je gère des questions délicates comme celle de la mort  </a:t>
            </a:r>
          </a:p>
          <a:p>
            <a:pPr marR="0" lvl="0" algn="l" defTabSz="914400" rtl="0" eaLnBrk="1" fontAlgn="auto" latinLnBrk="0" hangingPunct="1">
              <a:lnSpc>
                <a:spcPct val="100000"/>
              </a:lnSpc>
              <a:spcBef>
                <a:spcPts val="0"/>
              </a:spcBef>
              <a:spcAft>
                <a:spcPts val="0"/>
              </a:spcAft>
              <a:buClrTx/>
              <a:buSzTx/>
              <a:tabLst/>
              <a:defRPr/>
            </a:pPr>
            <a:endParaRPr lang="fr-FR" sz="1400" b="1" dirty="0">
              <a:solidFill>
                <a:srgbClr val="0070C0"/>
              </a:solidFill>
              <a:latin typeface="Candara"/>
            </a:endParaRPr>
          </a:p>
          <a:p>
            <a:pPr marR="0" lvl="0" algn="l" defTabSz="914400" rtl="0" eaLnBrk="1" fontAlgn="auto" latinLnBrk="0" hangingPunct="1">
              <a:lnSpc>
                <a:spcPct val="100000"/>
              </a:lnSpc>
              <a:spcBef>
                <a:spcPts val="0"/>
              </a:spcBef>
              <a:spcAft>
                <a:spcPts val="0"/>
              </a:spcAft>
              <a:buClrTx/>
              <a:buSzTx/>
              <a:tabLst/>
              <a:defRPr/>
            </a:pPr>
            <a:r>
              <a:rPr lang="fr-FR" sz="1400" dirty="0">
                <a:solidFill>
                  <a:srgbClr val="0070C0"/>
                </a:solidFill>
                <a:latin typeface="Candara"/>
              </a:rPr>
              <a:t>* Comment </a:t>
            </a:r>
            <a:r>
              <a:rPr lang="fr-FR" sz="1400" dirty="0">
                <a:solidFill>
                  <a:srgbClr val="0070C0"/>
                </a:solidFill>
              </a:rPr>
              <a:t>j’essaye de créer du lien malgré tout, quand l’autre semble ne plus être vraiment là, comme absent ou dans un ailleurs</a:t>
            </a:r>
          </a:p>
          <a:p>
            <a:pPr marL="285750" indent="-285750">
              <a:buFont typeface="Arial" panose="020B0604020202020204" pitchFamily="34" charset="0"/>
              <a:buChar char="•"/>
              <a:defRPr/>
            </a:pPr>
            <a:endParaRPr lang="fr-FR" sz="1400" b="1" dirty="0">
              <a:solidFill>
                <a:schemeClr val="bg1"/>
              </a:solidFill>
            </a:endParaRPr>
          </a:p>
        </p:txBody>
      </p:sp>
      <p:pic>
        <p:nvPicPr>
          <p:cNvPr id="5" name="Picture 8" descr="C:\Users\protest-rms\Desktop\180237581-personne-bavarde-qui-parle-trop-illustration-de-bonhomme-allumette-de-dessin-animé-vectorie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549" b="4463"/>
          <a:stretch/>
        </p:blipFill>
        <p:spPr bwMode="auto">
          <a:xfrm>
            <a:off x="7452320" y="2057182"/>
            <a:ext cx="1584176" cy="140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CF9BD-64D5-0499-6428-3E4725793217}"/>
              </a:ext>
            </a:extLst>
          </p:cNvPr>
          <p:cNvSpPr>
            <a:spLocks noGrp="1"/>
          </p:cNvSpPr>
          <p:nvPr>
            <p:ph type="title"/>
          </p:nvPr>
        </p:nvSpPr>
        <p:spPr>
          <a:xfrm>
            <a:off x="-3484" y="244583"/>
            <a:ext cx="8229600" cy="1252728"/>
          </a:xfrm>
        </p:spPr>
        <p:txBody>
          <a:bodyPr>
            <a:noAutofit/>
          </a:bodyPr>
          <a:lstStyle/>
          <a:p>
            <a:r>
              <a:rPr lang="fr-FR" sz="2400" dirty="0">
                <a:solidFill>
                  <a:schemeClr val="bg1"/>
                </a:solidFill>
              </a:rPr>
              <a:t>Dans les situations éprouvantes, quels sont mes recours ? Comment  je me console de la souffrance exprimée ? </a:t>
            </a:r>
            <a:br>
              <a:rPr lang="fr-FR" sz="2400" dirty="0">
                <a:solidFill>
                  <a:schemeClr val="bg1"/>
                </a:solidFill>
              </a:rPr>
            </a:br>
            <a:endParaRPr lang="fr-FR" sz="2400" dirty="0">
              <a:solidFill>
                <a:schemeClr val="bg1"/>
              </a:solidFill>
            </a:endParaRPr>
          </a:p>
        </p:txBody>
      </p:sp>
      <p:pic>
        <p:nvPicPr>
          <p:cNvPr id="3" name="Image 2" descr="Une image contenant croquis, dessin, clipart, Dessin au trait&#10;&#10;Description générée automatiquement">
            <a:extLst>
              <a:ext uri="{FF2B5EF4-FFF2-40B4-BE49-F238E27FC236}">
                <a16:creationId xmlns:a16="http://schemas.microsoft.com/office/drawing/2014/main" id="{17451238-7F37-FE38-835A-6211AF8B2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99" b="5810"/>
          <a:stretch/>
        </p:blipFill>
        <p:spPr>
          <a:xfrm>
            <a:off x="7856738" y="244582"/>
            <a:ext cx="916421" cy="1374667"/>
          </a:xfrm>
          <a:prstGeom prst="rect">
            <a:avLst/>
          </a:prstGeom>
          <a:effectLst>
            <a:softEdge rad="31750"/>
          </a:effectLst>
        </p:spPr>
      </p:pic>
      <p:sp>
        <p:nvSpPr>
          <p:cNvPr id="4" name="ZoneTexte 3">
            <a:extLst>
              <a:ext uri="{FF2B5EF4-FFF2-40B4-BE49-F238E27FC236}">
                <a16:creationId xmlns:a16="http://schemas.microsoft.com/office/drawing/2014/main" id="{F24532DF-6282-04BE-0E9A-D5CCE8D3B8CD}"/>
              </a:ext>
            </a:extLst>
          </p:cNvPr>
          <p:cNvSpPr txBox="1"/>
          <p:nvPr/>
        </p:nvSpPr>
        <p:spPr>
          <a:xfrm>
            <a:off x="1259632" y="1101213"/>
            <a:ext cx="6288615" cy="369332"/>
          </a:xfrm>
          <a:prstGeom prst="rect">
            <a:avLst/>
          </a:prstGeom>
          <a:noFill/>
        </p:spPr>
        <p:txBody>
          <a:bodyPr wrap="square" rtlCol="0">
            <a:spAutoFit/>
          </a:bodyPr>
          <a:lstStyle/>
          <a:p>
            <a:r>
              <a:rPr lang="fr-FR" dirty="0">
                <a:solidFill>
                  <a:schemeClr val="bg1"/>
                </a:solidFill>
              </a:rPr>
              <a:t>A vous de choisir la photo  qui répond le mieux à cette question</a:t>
            </a:r>
          </a:p>
        </p:txBody>
      </p:sp>
      <p:pic>
        <p:nvPicPr>
          <p:cNvPr id="1026" name="Picture 2">
            <a:extLst>
              <a:ext uri="{FF2B5EF4-FFF2-40B4-BE49-F238E27FC236}">
                <a16:creationId xmlns:a16="http://schemas.microsoft.com/office/drawing/2014/main" id="{F2B071FF-0E6E-6C4C-22AA-80DF02EC4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580346"/>
            <a:ext cx="2497569" cy="1663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3DF6A6-13E9-3B8B-83C5-F0C9E96099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34230"/>
            <a:ext cx="2452629" cy="1635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7637E51-2C20-BFA9-4971-BA94258B0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2" y="5109458"/>
            <a:ext cx="2045497" cy="1593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367EC43-F849-DD79-E1D3-34BA2FF25B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1619250"/>
            <a:ext cx="2497569" cy="1665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47B03FF-B75A-CB3F-F80C-F4C30EB2D3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215806" y="4941168"/>
            <a:ext cx="2376265" cy="16801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97595A4-9EA5-9960-3BAF-C7B2496F8AD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6562" r="39774"/>
          <a:stretch/>
        </p:blipFill>
        <p:spPr bwMode="auto">
          <a:xfrm>
            <a:off x="5673806" y="4941168"/>
            <a:ext cx="1770156" cy="16349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BF2F6CEA-AE51-10F2-ADB1-7FB85571B04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650" r="22443" b="13166"/>
          <a:stretch/>
        </p:blipFill>
        <p:spPr bwMode="auto">
          <a:xfrm>
            <a:off x="179512" y="3497627"/>
            <a:ext cx="2945066" cy="148875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personne, mariage, Mains jointes, doigt&#10;&#10;Description générée automatiquement">
            <a:extLst>
              <a:ext uri="{FF2B5EF4-FFF2-40B4-BE49-F238E27FC236}">
                <a16:creationId xmlns:a16="http://schemas.microsoft.com/office/drawing/2014/main" id="{24D26079-12A2-1574-854F-985D7A47E0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7864" y="3477343"/>
            <a:ext cx="4067944" cy="1314712"/>
          </a:xfrm>
          <a:prstGeom prst="rect">
            <a:avLst/>
          </a:prstGeom>
        </p:spPr>
      </p:pic>
      <p:pic>
        <p:nvPicPr>
          <p:cNvPr id="15" name="Image 14" descr="Une image contenant personne, Visage humain, habits, femme&#10;&#10;Description générée automatiquement">
            <a:extLst>
              <a:ext uri="{FF2B5EF4-FFF2-40B4-BE49-F238E27FC236}">
                <a16:creationId xmlns:a16="http://schemas.microsoft.com/office/drawing/2014/main" id="{A42EC9D8-0CA1-5276-CB3C-599F8A32C1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52320" y="3353299"/>
            <a:ext cx="1512168" cy="2268253"/>
          </a:xfrm>
          <a:prstGeom prst="rect">
            <a:avLst/>
          </a:prstGeom>
        </p:spPr>
      </p:pic>
    </p:spTree>
    <p:extLst>
      <p:ext uri="{BB962C8B-B14F-4D97-AF65-F5344CB8AC3E}">
        <p14:creationId xmlns:p14="http://schemas.microsoft.com/office/powerpoint/2010/main" val="20518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ipe(down)">
                                      <p:cBhvr>
                                        <p:cTn id="17" dur="1000"/>
                                        <p:tgtEl>
                                          <p:spTgt spid="1034"/>
                                        </p:tgtEl>
                                      </p:cBhvr>
                                    </p:animEffect>
                                  </p:childTnLst>
                                </p:cTn>
                              </p:par>
                            </p:childTnLst>
                          </p:cTn>
                        </p:par>
                        <p:par>
                          <p:cTn id="18" fill="hold">
                            <p:stCondLst>
                              <p:cond delay="3500"/>
                            </p:stCondLst>
                            <p:childTnLst>
                              <p:par>
                                <p:cTn id="19" presetID="26" presetClass="entr" presetSubtype="0" fill="hold" nodeType="afterEffect">
                                  <p:stCondLst>
                                    <p:cond delay="0"/>
                                  </p:stCondLst>
                                  <p:childTnLst>
                                    <p:set>
                                      <p:cBhvr>
                                        <p:cTn id="20" dur="1" fill="hold">
                                          <p:stCondLst>
                                            <p:cond delay="0"/>
                                          </p:stCondLst>
                                        </p:cTn>
                                        <p:tgtEl>
                                          <p:spTgt spid="1042"/>
                                        </p:tgtEl>
                                        <p:attrNameLst>
                                          <p:attrName>style.visibility</p:attrName>
                                        </p:attrNameLst>
                                      </p:cBhvr>
                                      <p:to>
                                        <p:strVal val="visible"/>
                                      </p:to>
                                    </p:set>
                                    <p:animEffect transition="in" filter="wipe(down)">
                                      <p:cBhvr>
                                        <p:cTn id="21" dur="507">
                                          <p:stCondLst>
                                            <p:cond delay="0"/>
                                          </p:stCondLst>
                                        </p:cTn>
                                        <p:tgtEl>
                                          <p:spTgt spid="1042"/>
                                        </p:tgtEl>
                                      </p:cBhvr>
                                    </p:animEffect>
                                    <p:anim calcmode="lin" valueType="num">
                                      <p:cBhvr>
                                        <p:cTn id="22" dur="1594" tmFilter="0,0; 0.14,0.36; 0.43,0.73; 0.71,0.91; 1.0,1.0">
                                          <p:stCondLst>
                                            <p:cond delay="0"/>
                                          </p:stCondLst>
                                        </p:cTn>
                                        <p:tgtEl>
                                          <p:spTgt spid="1042"/>
                                        </p:tgtEl>
                                        <p:attrNameLst>
                                          <p:attrName>ppt_x</p:attrName>
                                        </p:attrNameLst>
                                      </p:cBhvr>
                                      <p:tavLst>
                                        <p:tav tm="0">
                                          <p:val>
                                            <p:strVal val="#ppt_x-0.25"/>
                                          </p:val>
                                        </p:tav>
                                        <p:tav tm="100000">
                                          <p:val>
                                            <p:strVal val="#ppt_x"/>
                                          </p:val>
                                        </p:tav>
                                      </p:tavLst>
                                    </p:anim>
                                    <p:anim calcmode="lin" valueType="num">
                                      <p:cBhvr>
                                        <p:cTn id="23" dur="581" tmFilter="0.0,0.0; 0.25,0.07; 0.50,0.2; 0.75,0.467; 1.0,1.0">
                                          <p:stCondLst>
                                            <p:cond delay="0"/>
                                          </p:stCondLst>
                                        </p:cTn>
                                        <p:tgtEl>
                                          <p:spTgt spid="1042"/>
                                        </p:tgtEl>
                                        <p:attrNameLst>
                                          <p:attrName>ppt_y</p:attrName>
                                        </p:attrNameLst>
                                      </p:cBhvr>
                                      <p:tavLst>
                                        <p:tav tm="0" fmla="#ppt_y-sin(pi*$)/3">
                                          <p:val>
                                            <p:fltVal val="0.5"/>
                                          </p:val>
                                        </p:tav>
                                        <p:tav tm="100000">
                                          <p:val>
                                            <p:fltVal val="1"/>
                                          </p:val>
                                        </p:tav>
                                      </p:tavLst>
                                    </p:anim>
                                    <p:anim calcmode="lin" valueType="num">
                                      <p:cBhvr>
                                        <p:cTn id="24" dur="581" tmFilter="0, 0; 0.125,0.2665; 0.25,0.4; 0.375,0.465; 0.5,0.5;  0.625,0.535; 0.75,0.6; 0.875,0.7335; 1,1">
                                          <p:stCondLst>
                                            <p:cond delay="581"/>
                                          </p:stCondLst>
                                        </p:cTn>
                                        <p:tgtEl>
                                          <p:spTgt spid="1042"/>
                                        </p:tgtEl>
                                        <p:attrNameLst>
                                          <p:attrName>ppt_y</p:attrName>
                                        </p:attrNameLst>
                                      </p:cBhvr>
                                      <p:tavLst>
                                        <p:tav tm="0" fmla="#ppt_y-sin(pi*$)/9">
                                          <p:val>
                                            <p:fltVal val="0"/>
                                          </p:val>
                                        </p:tav>
                                        <p:tav tm="100000">
                                          <p:val>
                                            <p:fltVal val="1"/>
                                          </p:val>
                                        </p:tav>
                                      </p:tavLst>
                                    </p:anim>
                                    <p:anim calcmode="lin" valueType="num">
                                      <p:cBhvr>
                                        <p:cTn id="25" dur="290" tmFilter="0, 0; 0.125,0.2665; 0.25,0.4; 0.375,0.465; 0.5,0.5;  0.625,0.535; 0.75,0.6; 0.875,0.7335; 1,1">
                                          <p:stCondLst>
                                            <p:cond delay="1159"/>
                                          </p:stCondLst>
                                        </p:cTn>
                                        <p:tgtEl>
                                          <p:spTgt spid="1042"/>
                                        </p:tgtEl>
                                        <p:attrNameLst>
                                          <p:attrName>ppt_y</p:attrName>
                                        </p:attrNameLst>
                                      </p:cBhvr>
                                      <p:tavLst>
                                        <p:tav tm="0" fmla="#ppt_y-sin(pi*$)/27">
                                          <p:val>
                                            <p:fltVal val="0"/>
                                          </p:val>
                                        </p:tav>
                                        <p:tav tm="100000">
                                          <p:val>
                                            <p:fltVal val="1"/>
                                          </p:val>
                                        </p:tav>
                                      </p:tavLst>
                                    </p:anim>
                                    <p:anim calcmode="lin" valueType="num">
                                      <p:cBhvr>
                                        <p:cTn id="26" dur="144" tmFilter="0, 0; 0.125,0.2665; 0.25,0.4; 0.375,0.465; 0.5,0.5;  0.625,0.535; 0.75,0.6; 0.875,0.7335; 1,1">
                                          <p:stCondLst>
                                            <p:cond delay="1449"/>
                                          </p:stCondLst>
                                        </p:cTn>
                                        <p:tgtEl>
                                          <p:spTgt spid="1042"/>
                                        </p:tgtEl>
                                        <p:attrNameLst>
                                          <p:attrName>ppt_y</p:attrName>
                                        </p:attrNameLst>
                                      </p:cBhvr>
                                      <p:tavLst>
                                        <p:tav tm="0" fmla="#ppt_y-sin(pi*$)/81">
                                          <p:val>
                                            <p:fltVal val="0"/>
                                          </p:val>
                                        </p:tav>
                                        <p:tav tm="100000">
                                          <p:val>
                                            <p:fltVal val="1"/>
                                          </p:val>
                                        </p:tav>
                                      </p:tavLst>
                                    </p:anim>
                                    <p:animScale>
                                      <p:cBhvr>
                                        <p:cTn id="27" dur="23">
                                          <p:stCondLst>
                                            <p:cond delay="569"/>
                                          </p:stCondLst>
                                        </p:cTn>
                                        <p:tgtEl>
                                          <p:spTgt spid="1042"/>
                                        </p:tgtEl>
                                      </p:cBhvr>
                                      <p:to x="100000" y="60000"/>
                                    </p:animScale>
                                    <p:animScale>
                                      <p:cBhvr>
                                        <p:cTn id="28" dur="145" decel="50000">
                                          <p:stCondLst>
                                            <p:cond delay="592"/>
                                          </p:stCondLst>
                                        </p:cTn>
                                        <p:tgtEl>
                                          <p:spTgt spid="1042"/>
                                        </p:tgtEl>
                                      </p:cBhvr>
                                      <p:to x="100000" y="100000"/>
                                    </p:animScale>
                                    <p:animScale>
                                      <p:cBhvr>
                                        <p:cTn id="29" dur="23">
                                          <p:stCondLst>
                                            <p:cond delay="1148"/>
                                          </p:stCondLst>
                                        </p:cTn>
                                        <p:tgtEl>
                                          <p:spTgt spid="1042"/>
                                        </p:tgtEl>
                                      </p:cBhvr>
                                      <p:to x="100000" y="80000"/>
                                    </p:animScale>
                                    <p:animScale>
                                      <p:cBhvr>
                                        <p:cTn id="30" dur="145" decel="50000">
                                          <p:stCondLst>
                                            <p:cond delay="1171"/>
                                          </p:stCondLst>
                                        </p:cTn>
                                        <p:tgtEl>
                                          <p:spTgt spid="1042"/>
                                        </p:tgtEl>
                                      </p:cBhvr>
                                      <p:to x="100000" y="100000"/>
                                    </p:animScale>
                                    <p:animScale>
                                      <p:cBhvr>
                                        <p:cTn id="31" dur="23">
                                          <p:stCondLst>
                                            <p:cond delay="1437"/>
                                          </p:stCondLst>
                                        </p:cTn>
                                        <p:tgtEl>
                                          <p:spTgt spid="1042"/>
                                        </p:tgtEl>
                                      </p:cBhvr>
                                      <p:to x="100000" y="90000"/>
                                    </p:animScale>
                                    <p:animScale>
                                      <p:cBhvr>
                                        <p:cTn id="32" dur="145" decel="50000">
                                          <p:stCondLst>
                                            <p:cond delay="1459"/>
                                          </p:stCondLst>
                                        </p:cTn>
                                        <p:tgtEl>
                                          <p:spTgt spid="1042"/>
                                        </p:tgtEl>
                                      </p:cBhvr>
                                      <p:to x="100000" y="100000"/>
                                    </p:animScale>
                                    <p:animScale>
                                      <p:cBhvr>
                                        <p:cTn id="33" dur="23">
                                          <p:stCondLst>
                                            <p:cond delay="1582"/>
                                          </p:stCondLst>
                                        </p:cTn>
                                        <p:tgtEl>
                                          <p:spTgt spid="1042"/>
                                        </p:tgtEl>
                                      </p:cBhvr>
                                      <p:to x="100000" y="95000"/>
                                    </p:animScale>
                                    <p:animScale>
                                      <p:cBhvr>
                                        <p:cTn id="34" dur="145" decel="50000">
                                          <p:stCondLst>
                                            <p:cond delay="1605"/>
                                          </p:stCondLst>
                                        </p:cTn>
                                        <p:tgtEl>
                                          <p:spTgt spid="1042"/>
                                        </p:tgtEl>
                                      </p:cBhvr>
                                      <p:to x="100000" y="100000"/>
                                    </p:animScale>
                                  </p:childTnLst>
                                </p:cTn>
                              </p:par>
                            </p:childTnLst>
                          </p:cTn>
                        </p:par>
                        <p:par>
                          <p:cTn id="35" fill="hold">
                            <p:stCondLst>
                              <p:cond delay="5250"/>
                            </p:stCondLst>
                            <p:childTnLst>
                              <p:par>
                                <p:cTn id="36" presetID="45"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ppt_w</p:attrName>
                                        </p:attrNameLst>
                                      </p:cBhvr>
                                      <p:tavLst>
                                        <p:tav tm="0" fmla="#ppt_w*sin(2.5*pi*$)">
                                          <p:val>
                                            <p:fltVal val="0"/>
                                          </p:val>
                                        </p:tav>
                                        <p:tav tm="100000">
                                          <p:val>
                                            <p:fltVal val="1"/>
                                          </p:val>
                                        </p:tav>
                                      </p:tavLst>
                                    </p:anim>
                                    <p:anim calcmode="lin" valueType="num">
                                      <p:cBhvr>
                                        <p:cTn id="40" dur="2000" fill="hold"/>
                                        <p:tgtEl>
                                          <p:spTgt spid="14"/>
                                        </p:tgtEl>
                                        <p:attrNameLst>
                                          <p:attrName>ppt_h</p:attrName>
                                        </p:attrNameLst>
                                      </p:cBhvr>
                                      <p:tavLst>
                                        <p:tav tm="0">
                                          <p:val>
                                            <p:strVal val="#ppt_h"/>
                                          </p:val>
                                        </p:tav>
                                        <p:tav tm="100000">
                                          <p:val>
                                            <p:strVal val="#ppt_h"/>
                                          </p:val>
                                        </p:tav>
                                      </p:tavLst>
                                    </p:anim>
                                  </p:childTnLst>
                                </p:cTn>
                              </p:par>
                            </p:childTnLst>
                          </p:cTn>
                        </p:par>
                        <p:par>
                          <p:cTn id="41" fill="hold">
                            <p:stCondLst>
                              <p:cond delay="725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1000"/>
                                        <p:tgtEl>
                                          <p:spTgt spid="15"/>
                                        </p:tgtEl>
                                      </p:cBhvr>
                                    </p:animEffect>
                                  </p:childTnLst>
                                </p:cTn>
                              </p:par>
                            </p:childTnLst>
                          </p:cTn>
                        </p:par>
                        <p:par>
                          <p:cTn id="45" fill="hold">
                            <p:stCondLst>
                              <p:cond delay="8250"/>
                            </p:stCondLst>
                            <p:childTnLst>
                              <p:par>
                                <p:cTn id="46" presetID="2" presetClass="entr" presetSubtype="4" fill="hold" nodeType="afterEffect">
                                  <p:stCondLst>
                                    <p:cond delay="500"/>
                                  </p:stCondLst>
                                  <p:childTnLst>
                                    <p:set>
                                      <p:cBhvr>
                                        <p:cTn id="47" dur="1" fill="hold">
                                          <p:stCondLst>
                                            <p:cond delay="0"/>
                                          </p:stCondLst>
                                        </p:cTn>
                                        <p:tgtEl>
                                          <p:spTgt spid="1030"/>
                                        </p:tgtEl>
                                        <p:attrNameLst>
                                          <p:attrName>style.visibility</p:attrName>
                                        </p:attrNameLst>
                                      </p:cBhvr>
                                      <p:to>
                                        <p:strVal val="visible"/>
                                      </p:to>
                                    </p:set>
                                    <p:anim calcmode="lin" valueType="num">
                                      <p:cBhvr additive="base">
                                        <p:cTn id="48" dur="1000" fill="hold"/>
                                        <p:tgtEl>
                                          <p:spTgt spid="1030"/>
                                        </p:tgtEl>
                                        <p:attrNameLst>
                                          <p:attrName>ppt_x</p:attrName>
                                        </p:attrNameLst>
                                      </p:cBhvr>
                                      <p:tavLst>
                                        <p:tav tm="0">
                                          <p:val>
                                            <p:strVal val="#ppt_x"/>
                                          </p:val>
                                        </p:tav>
                                        <p:tav tm="100000">
                                          <p:val>
                                            <p:strVal val="#ppt_x"/>
                                          </p:val>
                                        </p:tav>
                                      </p:tavLst>
                                    </p:anim>
                                    <p:anim calcmode="lin" valueType="num">
                                      <p:cBhvr additive="base">
                                        <p:cTn id="49" dur="1000" fill="hold"/>
                                        <p:tgtEl>
                                          <p:spTgt spid="1030"/>
                                        </p:tgtEl>
                                        <p:attrNameLst>
                                          <p:attrName>ppt_y</p:attrName>
                                        </p:attrNameLst>
                                      </p:cBhvr>
                                      <p:tavLst>
                                        <p:tav tm="0">
                                          <p:val>
                                            <p:strVal val="1+#ppt_h/2"/>
                                          </p:val>
                                        </p:tav>
                                        <p:tav tm="100000">
                                          <p:val>
                                            <p:strVal val="#ppt_y"/>
                                          </p:val>
                                        </p:tav>
                                      </p:tavLst>
                                    </p:anim>
                                  </p:childTnLst>
                                </p:cTn>
                              </p:par>
                            </p:childTnLst>
                          </p:cTn>
                        </p:par>
                        <p:par>
                          <p:cTn id="50" fill="hold">
                            <p:stCondLst>
                              <p:cond delay="9750"/>
                            </p:stCondLst>
                            <p:childTnLst>
                              <p:par>
                                <p:cTn id="51" presetID="10" presetClass="entr" presetSubtype="0" fill="hold" nodeType="afterEffect">
                                  <p:stCondLst>
                                    <p:cond delay="500"/>
                                  </p:stCondLst>
                                  <p:childTnLst>
                                    <p:set>
                                      <p:cBhvr>
                                        <p:cTn id="52" dur="1" fill="hold">
                                          <p:stCondLst>
                                            <p:cond delay="0"/>
                                          </p:stCondLst>
                                        </p:cTn>
                                        <p:tgtEl>
                                          <p:spTgt spid="1036"/>
                                        </p:tgtEl>
                                        <p:attrNameLst>
                                          <p:attrName>style.visibility</p:attrName>
                                        </p:attrNameLst>
                                      </p:cBhvr>
                                      <p:to>
                                        <p:strVal val="visible"/>
                                      </p:to>
                                    </p:set>
                                    <p:animEffect transition="in" filter="fade">
                                      <p:cBhvr>
                                        <p:cTn id="53" dur="1500"/>
                                        <p:tgtEl>
                                          <p:spTgt spid="1036"/>
                                        </p:tgtEl>
                                      </p:cBhvr>
                                    </p:animEffect>
                                  </p:childTnLst>
                                </p:cTn>
                              </p:par>
                            </p:childTnLst>
                          </p:cTn>
                        </p:par>
                        <p:par>
                          <p:cTn id="54" fill="hold">
                            <p:stCondLst>
                              <p:cond delay="11750"/>
                            </p:stCondLst>
                            <p:childTnLst>
                              <p:par>
                                <p:cTn id="55" presetID="22" presetClass="entr" presetSubtype="4" fill="hold" nodeType="afterEffect">
                                  <p:stCondLst>
                                    <p:cond delay="500"/>
                                  </p:stCondLst>
                                  <p:childTnLst>
                                    <p:set>
                                      <p:cBhvr>
                                        <p:cTn id="56" dur="1" fill="hold">
                                          <p:stCondLst>
                                            <p:cond delay="0"/>
                                          </p:stCondLst>
                                        </p:cTn>
                                        <p:tgtEl>
                                          <p:spTgt spid="1040"/>
                                        </p:tgtEl>
                                        <p:attrNameLst>
                                          <p:attrName>style.visibility</p:attrName>
                                        </p:attrNameLst>
                                      </p:cBhvr>
                                      <p:to>
                                        <p:strVal val="visible"/>
                                      </p:to>
                                    </p:set>
                                    <p:animEffect transition="in" filter="wipe(down)">
                                      <p:cBhvr>
                                        <p:cTn id="57" dur="125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5333</TotalTime>
  <Words>1566</Words>
  <Application>Microsoft Office PowerPoint</Application>
  <PresentationFormat>Affichage à l'écran (4:3)</PresentationFormat>
  <Paragraphs>107</Paragraphs>
  <Slides>13</Slides>
  <Notes>3</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Candara</vt:lpstr>
      <vt:lpstr>Poppins</vt:lpstr>
      <vt:lpstr>Symbol</vt:lpstr>
      <vt:lpstr>Default Theme</vt:lpstr>
      <vt:lpstr>Présentation PowerPoint</vt:lpstr>
      <vt:lpstr>Une visite, c’est un peu comme une petite lumière que l’on approche doucement de la personne  qui souffre</vt:lpstr>
      <vt:lpstr>Présentation PowerPoint</vt:lpstr>
      <vt:lpstr>Présentation PowerPoint</vt:lpstr>
      <vt:lpstr>qu’est-ce que j’apporte et reçois de  la visite, quelle présence j’offre à l’autre ? </vt:lpstr>
      <vt:lpstr>Présentation PowerPoint</vt:lpstr>
      <vt:lpstr>Présentation PowerPoint</vt:lpstr>
      <vt:lpstr>Comment faire quand je suis fragilisé, déstabilisé par une situation,  ou pas tout à fait disponible ? Questions ouvertes où chacun peut partager des idées, des conseils, son expérience. A vous la parole :</vt:lpstr>
      <vt:lpstr>Dans les situations éprouvantes, quels sont mes recours ? Comment  je me console de la souffrance exprimée ?  </vt:lpstr>
      <vt:lpstr>Etre en relation avec l’autre, c’est aussi être  présent à ce qui se passe en soit  </vt:lpstr>
      <vt:lpstr>Présentation PowerPoint</vt:lpstr>
      <vt:lpstr>Présentation PowerPoint</vt:lpstr>
      <vt:lpstr>Présentation PowerPoint</vt:lpstr>
    </vt:vector>
  </TitlesOfParts>
  <Company>Hôpitaux Drôme Nord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présence j’offre à l’autre lorsque je le visite ?</dc:title>
  <dc:creator>protest-rms</dc:creator>
  <cp:lastModifiedBy>Patrick Gheysen</cp:lastModifiedBy>
  <cp:revision>121</cp:revision>
  <dcterms:created xsi:type="dcterms:W3CDTF">2023-08-07T15:56:00Z</dcterms:created>
  <dcterms:modified xsi:type="dcterms:W3CDTF">2023-10-12T08:56:10Z</dcterms:modified>
</cp:coreProperties>
</file>