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15"/>
  </p:notesMasterIdLst>
  <p:sldIdLst>
    <p:sldId id="258" r:id="rId2"/>
    <p:sldId id="259" r:id="rId3"/>
    <p:sldId id="262" r:id="rId4"/>
    <p:sldId id="260" r:id="rId5"/>
    <p:sldId id="282" r:id="rId6"/>
    <p:sldId id="271" r:id="rId7"/>
    <p:sldId id="278" r:id="rId8"/>
    <p:sldId id="266" r:id="rId9"/>
    <p:sldId id="264" r:id="rId10"/>
    <p:sldId id="269" r:id="rId11"/>
    <p:sldId id="267" r:id="rId12"/>
    <p:sldId id="272" r:id="rId13"/>
    <p:sldId id="279" r:id="rId14"/>
  </p:sldIdLst>
  <p:sldSz cx="12192000" cy="6858000"/>
  <p:notesSz cx="6888163"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9448" autoAdjust="0"/>
    <p:restoredTop sz="94301" autoAdjust="0"/>
  </p:normalViewPr>
  <p:slideViewPr>
    <p:cSldViewPr snapToGrid="0">
      <p:cViewPr>
        <p:scale>
          <a:sx n="76" d="100"/>
          <a:sy n="76" d="100"/>
        </p:scale>
        <p:origin x="-858" y="-107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EBAF3-450F-4A1B-88C7-B383B70FD62A}" type="doc">
      <dgm:prSet loTypeId="urn:microsoft.com/office/officeart/2005/8/layout/hierarchy6" loCatId="hierarchy" qsTypeId="urn:microsoft.com/office/officeart/2005/8/quickstyle/3d7" qsCatId="3D" csTypeId="urn:microsoft.com/office/officeart/2005/8/colors/accent1_2" csCatId="accent1" phldr="1"/>
      <dgm:spPr/>
      <dgm:t>
        <a:bodyPr/>
        <a:lstStyle/>
        <a:p>
          <a:endParaRPr lang="fr-FR"/>
        </a:p>
      </dgm:t>
    </dgm:pt>
    <dgm:pt modelId="{2CD55222-1453-45E9-816A-D6D9C26DDA85}">
      <dgm:prSet phldrT="[Texte]" custT="1"/>
      <dgm:spPr/>
      <dgm:t>
        <a:bodyPr/>
        <a:lstStyle/>
        <a:p>
          <a:r>
            <a:rPr lang="fr-FR" sz="2200" dirty="0">
              <a:solidFill>
                <a:srgbClr val="0070C0"/>
              </a:solidFill>
            </a:rPr>
            <a:t>Victor ADZRA Aumônier National</a:t>
          </a:r>
        </a:p>
        <a:p>
          <a:r>
            <a:rPr lang="fr-FR" sz="2200" dirty="0">
              <a:solidFill>
                <a:srgbClr val="0070C0"/>
              </a:solidFill>
            </a:rPr>
            <a:t>FPF </a:t>
          </a:r>
          <a:r>
            <a:rPr lang="fr-FR" sz="2000" dirty="0">
              <a:solidFill>
                <a:srgbClr val="0070C0"/>
              </a:solidFill>
            </a:rPr>
            <a:t>(Fédération Protestante de France)</a:t>
          </a:r>
        </a:p>
      </dgm:t>
    </dgm:pt>
    <dgm:pt modelId="{C460CE1C-7A67-4C42-994D-79AB352D8AA7}" type="parTrans" cxnId="{AA5E9707-09EE-4624-87AA-770250C7FBC3}">
      <dgm:prSet/>
      <dgm:spPr/>
      <dgm:t>
        <a:bodyPr/>
        <a:lstStyle/>
        <a:p>
          <a:endParaRPr lang="fr-FR"/>
        </a:p>
      </dgm:t>
    </dgm:pt>
    <dgm:pt modelId="{611311B8-360E-4E0B-9E46-C6FC53FD3046}" type="sibTrans" cxnId="{AA5E9707-09EE-4624-87AA-770250C7FBC3}">
      <dgm:prSet/>
      <dgm:spPr/>
      <dgm:t>
        <a:bodyPr/>
        <a:lstStyle/>
        <a:p>
          <a:endParaRPr lang="fr-FR"/>
        </a:p>
      </dgm:t>
    </dgm:pt>
    <dgm:pt modelId="{BA592AD8-7D51-4E45-ABB7-7624A9E82F1A}">
      <dgm:prSet custT="1"/>
      <dgm:spPr/>
      <dgm:t>
        <a:bodyPr/>
        <a:lstStyle/>
        <a:p>
          <a:r>
            <a:rPr lang="fr-FR" sz="2200" dirty="0">
              <a:solidFill>
                <a:srgbClr val="0070C0"/>
              </a:solidFill>
            </a:rPr>
            <a:t>Commission  d’aumônerie,</a:t>
          </a:r>
        </a:p>
        <a:p>
          <a:r>
            <a:rPr lang="fr-FR" sz="2000" dirty="0">
              <a:solidFill>
                <a:srgbClr val="0070C0"/>
              </a:solidFill>
            </a:rPr>
            <a:t>Avec les représentants des églises protestantes du secteur </a:t>
          </a:r>
        </a:p>
      </dgm:t>
    </dgm:pt>
    <dgm:pt modelId="{2898BA7A-B8A2-43D6-8C46-7BBDC29C2501}" type="parTrans" cxnId="{5C65A81A-8F44-4EF5-B776-C7E184B13420}">
      <dgm:prSet/>
      <dgm:spPr/>
      <dgm:t>
        <a:bodyPr/>
        <a:lstStyle/>
        <a:p>
          <a:endParaRPr lang="fr-FR"/>
        </a:p>
      </dgm:t>
    </dgm:pt>
    <dgm:pt modelId="{890B87EB-3B58-4E9F-AC80-1D141283BC30}" type="sibTrans" cxnId="{5C65A81A-8F44-4EF5-B776-C7E184B13420}">
      <dgm:prSet/>
      <dgm:spPr/>
      <dgm:t>
        <a:bodyPr/>
        <a:lstStyle/>
        <a:p>
          <a:endParaRPr lang="fr-FR"/>
        </a:p>
      </dgm:t>
    </dgm:pt>
    <dgm:pt modelId="{305B3A72-28B0-406F-AFEF-B2668C50D27A}">
      <dgm:prSet custT="1"/>
      <dgm:spPr/>
      <dgm:t>
        <a:bodyPr/>
        <a:lstStyle/>
        <a:p>
          <a:r>
            <a:rPr lang="fr-FR" sz="2200" dirty="0">
              <a:solidFill>
                <a:srgbClr val="0070C0"/>
              </a:solidFill>
            </a:rPr>
            <a:t>Aumônier</a:t>
          </a:r>
        </a:p>
      </dgm:t>
    </dgm:pt>
    <dgm:pt modelId="{44C0D5EE-C67F-4E8C-848A-A1FDCC77A14B}" type="parTrans" cxnId="{94C82CD3-60A0-4A14-9F3C-50DE742812D7}">
      <dgm:prSet/>
      <dgm:spPr/>
      <dgm:t>
        <a:bodyPr/>
        <a:lstStyle/>
        <a:p>
          <a:endParaRPr lang="fr-FR"/>
        </a:p>
      </dgm:t>
    </dgm:pt>
    <dgm:pt modelId="{6B05489A-241E-4F67-AA59-C713D06118E4}" type="sibTrans" cxnId="{94C82CD3-60A0-4A14-9F3C-50DE742812D7}">
      <dgm:prSet/>
      <dgm:spPr/>
      <dgm:t>
        <a:bodyPr/>
        <a:lstStyle/>
        <a:p>
          <a:endParaRPr lang="fr-FR"/>
        </a:p>
      </dgm:t>
    </dgm:pt>
    <dgm:pt modelId="{6DFA410F-05FC-4858-A692-EEECDDF4445A}">
      <dgm:prSet custT="1"/>
      <dgm:spPr/>
      <dgm:t>
        <a:bodyPr/>
        <a:lstStyle/>
        <a:p>
          <a:r>
            <a:rPr lang="fr-FR" sz="2200" dirty="0">
              <a:solidFill>
                <a:srgbClr val="0070C0"/>
              </a:solidFill>
            </a:rPr>
            <a:t>Equipe </a:t>
          </a:r>
          <a:r>
            <a:rPr lang="fr-FR" sz="2200" dirty="0" smtClean="0">
              <a:solidFill>
                <a:srgbClr val="0070C0"/>
              </a:solidFill>
            </a:rPr>
            <a:t>d’auxiliaires</a:t>
          </a:r>
          <a:endParaRPr lang="fr-FR" sz="2200" dirty="0">
            <a:solidFill>
              <a:srgbClr val="0070C0"/>
            </a:solidFill>
          </a:endParaRPr>
        </a:p>
      </dgm:t>
    </dgm:pt>
    <dgm:pt modelId="{8F0AC96E-266A-4B74-885F-934D165B7EDF}" type="parTrans" cxnId="{AF4014BB-2C9D-46A6-B4CC-DF47923E01F4}">
      <dgm:prSet/>
      <dgm:spPr/>
      <dgm:t>
        <a:bodyPr/>
        <a:lstStyle/>
        <a:p>
          <a:endParaRPr lang="fr-FR"/>
        </a:p>
      </dgm:t>
    </dgm:pt>
    <dgm:pt modelId="{0FBEDEBD-1219-4F91-9E87-C86901B2695A}" type="sibTrans" cxnId="{AF4014BB-2C9D-46A6-B4CC-DF47923E01F4}">
      <dgm:prSet/>
      <dgm:spPr/>
      <dgm:t>
        <a:bodyPr/>
        <a:lstStyle/>
        <a:p>
          <a:endParaRPr lang="fr-FR"/>
        </a:p>
      </dgm:t>
    </dgm:pt>
    <dgm:pt modelId="{73DA4A5A-77ED-4822-89B5-7880EA90BA39}" type="asst">
      <dgm:prSet custT="1"/>
      <dgm:spPr/>
      <dgm:t>
        <a:bodyPr/>
        <a:lstStyle/>
        <a:p>
          <a:r>
            <a:rPr lang="fr-FR" sz="2200" dirty="0" err="1" smtClean="0">
              <a:solidFill>
                <a:srgbClr val="0070C0"/>
              </a:solidFill>
            </a:rPr>
            <a:t>Pédro</a:t>
          </a:r>
          <a:r>
            <a:rPr lang="fr-FR" sz="2200" dirty="0" smtClean="0">
              <a:solidFill>
                <a:srgbClr val="0070C0"/>
              </a:solidFill>
            </a:rPr>
            <a:t> Escobar</a:t>
          </a:r>
        </a:p>
        <a:p>
          <a:r>
            <a:rPr lang="fr-FR" sz="2200" dirty="0" smtClean="0">
              <a:solidFill>
                <a:srgbClr val="0070C0"/>
              </a:solidFill>
            </a:rPr>
            <a:t> Référent </a:t>
          </a:r>
          <a:r>
            <a:rPr lang="fr-FR" sz="2200" dirty="0">
              <a:solidFill>
                <a:srgbClr val="0070C0"/>
              </a:solidFill>
            </a:rPr>
            <a:t>Régionale</a:t>
          </a:r>
        </a:p>
      </dgm:t>
    </dgm:pt>
    <dgm:pt modelId="{0893064B-1338-4B71-9C83-2026B33A5CD7}" type="parTrans" cxnId="{D397E79C-ED12-41F6-8096-18FCD003335D}">
      <dgm:prSet/>
      <dgm:spPr/>
      <dgm:t>
        <a:bodyPr/>
        <a:lstStyle/>
        <a:p>
          <a:endParaRPr lang="fr-FR"/>
        </a:p>
      </dgm:t>
    </dgm:pt>
    <dgm:pt modelId="{7180B5F8-E5C0-45B5-9968-B40236E0BE6D}" type="sibTrans" cxnId="{D397E79C-ED12-41F6-8096-18FCD003335D}">
      <dgm:prSet/>
      <dgm:spPr/>
      <dgm:t>
        <a:bodyPr/>
        <a:lstStyle/>
        <a:p>
          <a:endParaRPr lang="fr-FR"/>
        </a:p>
      </dgm:t>
    </dgm:pt>
    <dgm:pt modelId="{4990C7A8-AAA8-4B90-8DA9-93970B9789AB}" type="pres">
      <dgm:prSet presAssocID="{371EBAF3-450F-4A1B-88C7-B383B70FD62A}" presName="mainComposite" presStyleCnt="0">
        <dgm:presLayoutVars>
          <dgm:chPref val="1"/>
          <dgm:dir/>
          <dgm:animOne val="branch"/>
          <dgm:animLvl val="lvl"/>
          <dgm:resizeHandles val="exact"/>
        </dgm:presLayoutVars>
      </dgm:prSet>
      <dgm:spPr/>
      <dgm:t>
        <a:bodyPr/>
        <a:lstStyle/>
        <a:p>
          <a:endParaRPr lang="fr-FR"/>
        </a:p>
      </dgm:t>
    </dgm:pt>
    <dgm:pt modelId="{3061CAD7-DD4A-4D25-B1BE-131EA4D781B3}" type="pres">
      <dgm:prSet presAssocID="{371EBAF3-450F-4A1B-88C7-B383B70FD62A}" presName="hierFlow" presStyleCnt="0"/>
      <dgm:spPr/>
    </dgm:pt>
    <dgm:pt modelId="{E9C2D96C-0752-49D8-B933-0A759244DDD7}" type="pres">
      <dgm:prSet presAssocID="{371EBAF3-450F-4A1B-88C7-B383B70FD62A}" presName="hierChild1" presStyleCnt="0">
        <dgm:presLayoutVars>
          <dgm:chPref val="1"/>
          <dgm:animOne val="branch"/>
          <dgm:animLvl val="lvl"/>
        </dgm:presLayoutVars>
      </dgm:prSet>
      <dgm:spPr/>
    </dgm:pt>
    <dgm:pt modelId="{ED5EE2CD-E2E7-43F5-8382-5156F76CAB81}" type="pres">
      <dgm:prSet presAssocID="{2CD55222-1453-45E9-816A-D6D9C26DDA85}" presName="Name14" presStyleCnt="0"/>
      <dgm:spPr/>
    </dgm:pt>
    <dgm:pt modelId="{9B29D777-360F-4B4E-B5B2-DB305FCC51CE}" type="pres">
      <dgm:prSet presAssocID="{2CD55222-1453-45E9-816A-D6D9C26DDA85}" presName="level1Shape" presStyleLbl="node0" presStyleIdx="0" presStyleCnt="1" custScaleX="568145" custScaleY="158147" custLinFactNeighborX="2334" custLinFactNeighborY="11688">
        <dgm:presLayoutVars>
          <dgm:chPref val="3"/>
        </dgm:presLayoutVars>
      </dgm:prSet>
      <dgm:spPr/>
      <dgm:t>
        <a:bodyPr/>
        <a:lstStyle/>
        <a:p>
          <a:endParaRPr lang="fr-FR"/>
        </a:p>
      </dgm:t>
    </dgm:pt>
    <dgm:pt modelId="{8D27E0FE-7F4D-4D5D-A913-397BC5FCEF77}" type="pres">
      <dgm:prSet presAssocID="{2CD55222-1453-45E9-816A-D6D9C26DDA85}" presName="hierChild2" presStyleCnt="0"/>
      <dgm:spPr/>
    </dgm:pt>
    <dgm:pt modelId="{9A8079D7-B13B-4827-B91C-2766193FB5A2}" type="pres">
      <dgm:prSet presAssocID="{0893064B-1338-4B71-9C83-2026B33A5CD7}" presName="Name19" presStyleLbl="parChTrans1D2" presStyleIdx="0" presStyleCnt="1"/>
      <dgm:spPr/>
      <dgm:t>
        <a:bodyPr/>
        <a:lstStyle/>
        <a:p>
          <a:endParaRPr lang="fr-FR"/>
        </a:p>
      </dgm:t>
    </dgm:pt>
    <dgm:pt modelId="{CA03540C-4CFF-4141-AE6E-5E146F3A3500}" type="pres">
      <dgm:prSet presAssocID="{73DA4A5A-77ED-4822-89B5-7880EA90BA39}" presName="Name21" presStyleCnt="0"/>
      <dgm:spPr/>
    </dgm:pt>
    <dgm:pt modelId="{674EA1DC-DF3E-487E-9E07-DD41B471773E}" type="pres">
      <dgm:prSet presAssocID="{73DA4A5A-77ED-4822-89B5-7880EA90BA39}" presName="level2Shape" presStyleLbl="asst1" presStyleIdx="0" presStyleCnt="1" custScaleX="368230" custLinFactNeighborX="-2023" custLinFactNeighborY="12218"/>
      <dgm:spPr/>
      <dgm:t>
        <a:bodyPr/>
        <a:lstStyle/>
        <a:p>
          <a:endParaRPr lang="fr-FR"/>
        </a:p>
      </dgm:t>
    </dgm:pt>
    <dgm:pt modelId="{8A428AC5-FC2C-419A-94A4-0CF91FE6CCAE}" type="pres">
      <dgm:prSet presAssocID="{73DA4A5A-77ED-4822-89B5-7880EA90BA39}" presName="hierChild3" presStyleCnt="0"/>
      <dgm:spPr/>
    </dgm:pt>
    <dgm:pt modelId="{9BD6B3C4-BF27-4A94-9204-9BBA34EC7190}" type="pres">
      <dgm:prSet presAssocID="{2898BA7A-B8A2-43D6-8C46-7BBDC29C2501}" presName="Name19" presStyleLbl="parChTrans1D3" presStyleIdx="0" presStyleCnt="1"/>
      <dgm:spPr/>
      <dgm:t>
        <a:bodyPr/>
        <a:lstStyle/>
        <a:p>
          <a:endParaRPr lang="fr-FR"/>
        </a:p>
      </dgm:t>
    </dgm:pt>
    <dgm:pt modelId="{C333F4C4-C987-40A0-9D40-998FF5566C61}" type="pres">
      <dgm:prSet presAssocID="{BA592AD8-7D51-4E45-ABB7-7624A9E82F1A}" presName="Name21" presStyleCnt="0"/>
      <dgm:spPr/>
    </dgm:pt>
    <dgm:pt modelId="{D9BD6CC3-B67E-47E5-A2AF-55BBC322B16D}" type="pres">
      <dgm:prSet presAssocID="{BA592AD8-7D51-4E45-ABB7-7624A9E82F1A}" presName="level2Shape" presStyleLbl="node3" presStyleIdx="0" presStyleCnt="1" custScaleX="351814" custScaleY="128656" custLinFactNeighborX="-2016" custLinFactNeighborY="4435"/>
      <dgm:spPr/>
      <dgm:t>
        <a:bodyPr/>
        <a:lstStyle/>
        <a:p>
          <a:endParaRPr lang="fr-FR"/>
        </a:p>
      </dgm:t>
    </dgm:pt>
    <dgm:pt modelId="{7DA7A98D-7055-464E-8B62-2718DE242F3D}" type="pres">
      <dgm:prSet presAssocID="{BA592AD8-7D51-4E45-ABB7-7624A9E82F1A}" presName="hierChild3" presStyleCnt="0"/>
      <dgm:spPr/>
    </dgm:pt>
    <dgm:pt modelId="{85D561DF-8D5E-4E86-B931-CFC830CB7828}" type="pres">
      <dgm:prSet presAssocID="{44C0D5EE-C67F-4E8C-848A-A1FDCC77A14B}" presName="Name19" presStyleLbl="parChTrans1D4" presStyleIdx="0" presStyleCnt="2"/>
      <dgm:spPr/>
      <dgm:t>
        <a:bodyPr/>
        <a:lstStyle/>
        <a:p>
          <a:endParaRPr lang="fr-FR"/>
        </a:p>
      </dgm:t>
    </dgm:pt>
    <dgm:pt modelId="{6F5FEFD4-30D7-41A4-88EE-E639D5980DAE}" type="pres">
      <dgm:prSet presAssocID="{305B3A72-28B0-406F-AFEF-B2668C50D27A}" presName="Name21" presStyleCnt="0"/>
      <dgm:spPr/>
    </dgm:pt>
    <dgm:pt modelId="{43338009-BC05-422D-8D0E-02B2FC6F1877}" type="pres">
      <dgm:prSet presAssocID="{305B3A72-28B0-406F-AFEF-B2668C50D27A}" presName="level2Shape" presStyleLbl="node4" presStyleIdx="0" presStyleCnt="2" custScaleX="320525" custScaleY="81678" custLinFactNeighborX="4827" custLinFactNeighborY="-5675"/>
      <dgm:spPr/>
      <dgm:t>
        <a:bodyPr/>
        <a:lstStyle/>
        <a:p>
          <a:endParaRPr lang="fr-FR"/>
        </a:p>
      </dgm:t>
    </dgm:pt>
    <dgm:pt modelId="{45741BFB-7EA7-4086-B075-BFF73357954B}" type="pres">
      <dgm:prSet presAssocID="{305B3A72-28B0-406F-AFEF-B2668C50D27A}" presName="hierChild3" presStyleCnt="0"/>
      <dgm:spPr/>
    </dgm:pt>
    <dgm:pt modelId="{8F72CC10-18A0-4FA8-A115-F78873861CCF}" type="pres">
      <dgm:prSet presAssocID="{8F0AC96E-266A-4B74-885F-934D165B7EDF}" presName="Name19" presStyleLbl="parChTrans1D4" presStyleIdx="1" presStyleCnt="2"/>
      <dgm:spPr/>
      <dgm:t>
        <a:bodyPr/>
        <a:lstStyle/>
        <a:p>
          <a:endParaRPr lang="fr-FR"/>
        </a:p>
      </dgm:t>
    </dgm:pt>
    <dgm:pt modelId="{59DF3F60-7F63-4FB6-979A-66E291CE4EFB}" type="pres">
      <dgm:prSet presAssocID="{6DFA410F-05FC-4858-A692-EEECDDF4445A}" presName="Name21" presStyleCnt="0"/>
      <dgm:spPr/>
    </dgm:pt>
    <dgm:pt modelId="{79D203C5-7653-4F60-8E6F-D8CF94AC5D3D}" type="pres">
      <dgm:prSet presAssocID="{6DFA410F-05FC-4858-A692-EEECDDF4445A}" presName="level2Shape" presStyleLbl="node4" presStyleIdx="1" presStyleCnt="2" custScaleX="328414" custScaleY="83681" custLinFactNeighborX="8562" custLinFactNeighborY="-11042"/>
      <dgm:spPr/>
      <dgm:t>
        <a:bodyPr/>
        <a:lstStyle/>
        <a:p>
          <a:endParaRPr lang="fr-FR"/>
        </a:p>
      </dgm:t>
    </dgm:pt>
    <dgm:pt modelId="{628017AE-87FE-4CF6-A0D7-7C25EA85A32B}" type="pres">
      <dgm:prSet presAssocID="{6DFA410F-05FC-4858-A692-EEECDDF4445A}" presName="hierChild3" presStyleCnt="0"/>
      <dgm:spPr/>
    </dgm:pt>
    <dgm:pt modelId="{23DA401E-C2A2-4638-9663-6D17119A2E61}" type="pres">
      <dgm:prSet presAssocID="{371EBAF3-450F-4A1B-88C7-B383B70FD62A}" presName="bgShapesFlow" presStyleCnt="0"/>
      <dgm:spPr/>
    </dgm:pt>
  </dgm:ptLst>
  <dgm:cxnLst>
    <dgm:cxn modelId="{261CBE38-AFC0-41EA-9536-B678FF27BAF2}" type="presOf" srcId="{371EBAF3-450F-4A1B-88C7-B383B70FD62A}" destId="{4990C7A8-AAA8-4B90-8DA9-93970B9789AB}" srcOrd="0" destOrd="0" presId="urn:microsoft.com/office/officeart/2005/8/layout/hierarchy6"/>
    <dgm:cxn modelId="{251E50A7-5D44-4344-88EB-5B38EA77FB21}" type="presOf" srcId="{6DFA410F-05FC-4858-A692-EEECDDF4445A}" destId="{79D203C5-7653-4F60-8E6F-D8CF94AC5D3D}" srcOrd="0" destOrd="0" presId="urn:microsoft.com/office/officeart/2005/8/layout/hierarchy6"/>
    <dgm:cxn modelId="{5C65A81A-8F44-4EF5-B776-C7E184B13420}" srcId="{73DA4A5A-77ED-4822-89B5-7880EA90BA39}" destId="{BA592AD8-7D51-4E45-ABB7-7624A9E82F1A}" srcOrd="0" destOrd="0" parTransId="{2898BA7A-B8A2-43D6-8C46-7BBDC29C2501}" sibTransId="{890B87EB-3B58-4E9F-AC80-1D141283BC30}"/>
    <dgm:cxn modelId="{B2D52662-CBAC-4F1B-A65D-9D4D5515BE77}" type="presOf" srcId="{305B3A72-28B0-406F-AFEF-B2668C50D27A}" destId="{43338009-BC05-422D-8D0E-02B2FC6F1877}" srcOrd="0" destOrd="0" presId="urn:microsoft.com/office/officeart/2005/8/layout/hierarchy6"/>
    <dgm:cxn modelId="{CB4B2A00-6CA4-4274-9A82-9FB3E8A868AF}" type="presOf" srcId="{2898BA7A-B8A2-43D6-8C46-7BBDC29C2501}" destId="{9BD6B3C4-BF27-4A94-9204-9BBA34EC7190}" srcOrd="0" destOrd="0" presId="urn:microsoft.com/office/officeart/2005/8/layout/hierarchy6"/>
    <dgm:cxn modelId="{AA5E9707-09EE-4624-87AA-770250C7FBC3}" srcId="{371EBAF3-450F-4A1B-88C7-B383B70FD62A}" destId="{2CD55222-1453-45E9-816A-D6D9C26DDA85}" srcOrd="0" destOrd="0" parTransId="{C460CE1C-7A67-4C42-994D-79AB352D8AA7}" sibTransId="{611311B8-360E-4E0B-9E46-C6FC53FD3046}"/>
    <dgm:cxn modelId="{7FC3EB7A-BD33-468A-BE3A-A3FE9EF7A66B}" type="presOf" srcId="{0893064B-1338-4B71-9C83-2026B33A5CD7}" destId="{9A8079D7-B13B-4827-B91C-2766193FB5A2}" srcOrd="0" destOrd="0" presId="urn:microsoft.com/office/officeart/2005/8/layout/hierarchy6"/>
    <dgm:cxn modelId="{868B4FB7-558A-45EE-B7A1-845E0C0AAB82}" type="presOf" srcId="{73DA4A5A-77ED-4822-89B5-7880EA90BA39}" destId="{674EA1DC-DF3E-487E-9E07-DD41B471773E}" srcOrd="0" destOrd="0" presId="urn:microsoft.com/office/officeart/2005/8/layout/hierarchy6"/>
    <dgm:cxn modelId="{6409A4AC-E533-41D3-A811-DC71C54C9A17}" type="presOf" srcId="{BA592AD8-7D51-4E45-ABB7-7624A9E82F1A}" destId="{D9BD6CC3-B67E-47E5-A2AF-55BBC322B16D}" srcOrd="0" destOrd="0" presId="urn:microsoft.com/office/officeart/2005/8/layout/hierarchy6"/>
    <dgm:cxn modelId="{34AA72F9-C55D-4942-A415-0DF969A7E6C5}" type="presOf" srcId="{2CD55222-1453-45E9-816A-D6D9C26DDA85}" destId="{9B29D777-360F-4B4E-B5B2-DB305FCC51CE}" srcOrd="0" destOrd="0" presId="urn:microsoft.com/office/officeart/2005/8/layout/hierarchy6"/>
    <dgm:cxn modelId="{D397E79C-ED12-41F6-8096-18FCD003335D}" srcId="{2CD55222-1453-45E9-816A-D6D9C26DDA85}" destId="{73DA4A5A-77ED-4822-89B5-7880EA90BA39}" srcOrd="0" destOrd="0" parTransId="{0893064B-1338-4B71-9C83-2026B33A5CD7}" sibTransId="{7180B5F8-E5C0-45B5-9968-B40236E0BE6D}"/>
    <dgm:cxn modelId="{1C16CE6D-6913-4BBD-B710-94B694EE283D}" type="presOf" srcId="{8F0AC96E-266A-4B74-885F-934D165B7EDF}" destId="{8F72CC10-18A0-4FA8-A115-F78873861CCF}" srcOrd="0" destOrd="0" presId="urn:microsoft.com/office/officeart/2005/8/layout/hierarchy6"/>
    <dgm:cxn modelId="{AF4014BB-2C9D-46A6-B4CC-DF47923E01F4}" srcId="{305B3A72-28B0-406F-AFEF-B2668C50D27A}" destId="{6DFA410F-05FC-4858-A692-EEECDDF4445A}" srcOrd="0" destOrd="0" parTransId="{8F0AC96E-266A-4B74-885F-934D165B7EDF}" sibTransId="{0FBEDEBD-1219-4F91-9E87-C86901B2695A}"/>
    <dgm:cxn modelId="{94C82CD3-60A0-4A14-9F3C-50DE742812D7}" srcId="{BA592AD8-7D51-4E45-ABB7-7624A9E82F1A}" destId="{305B3A72-28B0-406F-AFEF-B2668C50D27A}" srcOrd="0" destOrd="0" parTransId="{44C0D5EE-C67F-4E8C-848A-A1FDCC77A14B}" sibTransId="{6B05489A-241E-4F67-AA59-C713D06118E4}"/>
    <dgm:cxn modelId="{F2E05836-4D06-4BE6-AAEF-0CEF1F768260}" type="presOf" srcId="{44C0D5EE-C67F-4E8C-848A-A1FDCC77A14B}" destId="{85D561DF-8D5E-4E86-B931-CFC830CB7828}" srcOrd="0" destOrd="0" presId="urn:microsoft.com/office/officeart/2005/8/layout/hierarchy6"/>
    <dgm:cxn modelId="{6EFBAE06-A395-4430-BB47-7E81977A502E}" type="presParOf" srcId="{4990C7A8-AAA8-4B90-8DA9-93970B9789AB}" destId="{3061CAD7-DD4A-4D25-B1BE-131EA4D781B3}" srcOrd="0" destOrd="0" presId="urn:microsoft.com/office/officeart/2005/8/layout/hierarchy6"/>
    <dgm:cxn modelId="{B3E7ACA5-FB6D-469B-AFAD-8A54397C83F2}" type="presParOf" srcId="{3061CAD7-DD4A-4D25-B1BE-131EA4D781B3}" destId="{E9C2D96C-0752-49D8-B933-0A759244DDD7}" srcOrd="0" destOrd="0" presId="urn:microsoft.com/office/officeart/2005/8/layout/hierarchy6"/>
    <dgm:cxn modelId="{BC6F50CF-4884-45E0-9DF2-4D89E20A9AC6}" type="presParOf" srcId="{E9C2D96C-0752-49D8-B933-0A759244DDD7}" destId="{ED5EE2CD-E2E7-43F5-8382-5156F76CAB81}" srcOrd="0" destOrd="0" presId="urn:microsoft.com/office/officeart/2005/8/layout/hierarchy6"/>
    <dgm:cxn modelId="{7EB44AA8-96E6-4619-B541-F5D023FC1A01}" type="presParOf" srcId="{ED5EE2CD-E2E7-43F5-8382-5156F76CAB81}" destId="{9B29D777-360F-4B4E-B5B2-DB305FCC51CE}" srcOrd="0" destOrd="0" presId="urn:microsoft.com/office/officeart/2005/8/layout/hierarchy6"/>
    <dgm:cxn modelId="{78A37F44-FB94-4681-A997-C0232FC76B9B}" type="presParOf" srcId="{ED5EE2CD-E2E7-43F5-8382-5156F76CAB81}" destId="{8D27E0FE-7F4D-4D5D-A913-397BC5FCEF77}" srcOrd="1" destOrd="0" presId="urn:microsoft.com/office/officeart/2005/8/layout/hierarchy6"/>
    <dgm:cxn modelId="{921E4397-241C-4742-A880-EE7711626DEC}" type="presParOf" srcId="{8D27E0FE-7F4D-4D5D-A913-397BC5FCEF77}" destId="{9A8079D7-B13B-4827-B91C-2766193FB5A2}" srcOrd="0" destOrd="0" presId="urn:microsoft.com/office/officeart/2005/8/layout/hierarchy6"/>
    <dgm:cxn modelId="{6D36B786-BED4-41EF-8A57-63FEEFAB72B0}" type="presParOf" srcId="{8D27E0FE-7F4D-4D5D-A913-397BC5FCEF77}" destId="{CA03540C-4CFF-4141-AE6E-5E146F3A3500}" srcOrd="1" destOrd="0" presId="urn:microsoft.com/office/officeart/2005/8/layout/hierarchy6"/>
    <dgm:cxn modelId="{A00DCF31-A908-483B-BAD6-189B7EC145F3}" type="presParOf" srcId="{CA03540C-4CFF-4141-AE6E-5E146F3A3500}" destId="{674EA1DC-DF3E-487E-9E07-DD41B471773E}" srcOrd="0" destOrd="0" presId="urn:microsoft.com/office/officeart/2005/8/layout/hierarchy6"/>
    <dgm:cxn modelId="{717F2193-10FB-4222-B9DC-71466DBE36A5}" type="presParOf" srcId="{CA03540C-4CFF-4141-AE6E-5E146F3A3500}" destId="{8A428AC5-FC2C-419A-94A4-0CF91FE6CCAE}" srcOrd="1" destOrd="0" presId="urn:microsoft.com/office/officeart/2005/8/layout/hierarchy6"/>
    <dgm:cxn modelId="{921BA090-B114-423F-933A-DEB6528D5CAC}" type="presParOf" srcId="{8A428AC5-FC2C-419A-94A4-0CF91FE6CCAE}" destId="{9BD6B3C4-BF27-4A94-9204-9BBA34EC7190}" srcOrd="0" destOrd="0" presId="urn:microsoft.com/office/officeart/2005/8/layout/hierarchy6"/>
    <dgm:cxn modelId="{2F448F6E-9792-4F49-BEE2-B089EB96BA6F}" type="presParOf" srcId="{8A428AC5-FC2C-419A-94A4-0CF91FE6CCAE}" destId="{C333F4C4-C987-40A0-9D40-998FF5566C61}" srcOrd="1" destOrd="0" presId="urn:microsoft.com/office/officeart/2005/8/layout/hierarchy6"/>
    <dgm:cxn modelId="{AC719A98-E6FF-4691-B916-FA1B9386FCDF}" type="presParOf" srcId="{C333F4C4-C987-40A0-9D40-998FF5566C61}" destId="{D9BD6CC3-B67E-47E5-A2AF-55BBC322B16D}" srcOrd="0" destOrd="0" presId="urn:microsoft.com/office/officeart/2005/8/layout/hierarchy6"/>
    <dgm:cxn modelId="{2FBD56A5-855E-4848-9D0F-3306B5C53AE2}" type="presParOf" srcId="{C333F4C4-C987-40A0-9D40-998FF5566C61}" destId="{7DA7A98D-7055-464E-8B62-2718DE242F3D}" srcOrd="1" destOrd="0" presId="urn:microsoft.com/office/officeart/2005/8/layout/hierarchy6"/>
    <dgm:cxn modelId="{A9D07C19-B4B1-4937-8716-B8B4313F71F4}" type="presParOf" srcId="{7DA7A98D-7055-464E-8B62-2718DE242F3D}" destId="{85D561DF-8D5E-4E86-B931-CFC830CB7828}" srcOrd="0" destOrd="0" presId="urn:microsoft.com/office/officeart/2005/8/layout/hierarchy6"/>
    <dgm:cxn modelId="{81375C94-F0AB-47DC-9E9F-F11CD3A89529}" type="presParOf" srcId="{7DA7A98D-7055-464E-8B62-2718DE242F3D}" destId="{6F5FEFD4-30D7-41A4-88EE-E639D5980DAE}" srcOrd="1" destOrd="0" presId="urn:microsoft.com/office/officeart/2005/8/layout/hierarchy6"/>
    <dgm:cxn modelId="{57E688FE-0ACC-4AF8-BE55-3199D5680F07}" type="presParOf" srcId="{6F5FEFD4-30D7-41A4-88EE-E639D5980DAE}" destId="{43338009-BC05-422D-8D0E-02B2FC6F1877}" srcOrd="0" destOrd="0" presId="urn:microsoft.com/office/officeart/2005/8/layout/hierarchy6"/>
    <dgm:cxn modelId="{B6398E51-B973-41E0-9630-EDA91B69400F}" type="presParOf" srcId="{6F5FEFD4-30D7-41A4-88EE-E639D5980DAE}" destId="{45741BFB-7EA7-4086-B075-BFF73357954B}" srcOrd="1" destOrd="0" presId="urn:microsoft.com/office/officeart/2005/8/layout/hierarchy6"/>
    <dgm:cxn modelId="{57D8A674-2ED9-4087-9BCF-D8D6DFC7EDA6}" type="presParOf" srcId="{45741BFB-7EA7-4086-B075-BFF73357954B}" destId="{8F72CC10-18A0-4FA8-A115-F78873861CCF}" srcOrd="0" destOrd="0" presId="urn:microsoft.com/office/officeart/2005/8/layout/hierarchy6"/>
    <dgm:cxn modelId="{2B54FD24-9A69-46D1-8998-5183B9DF9E1E}" type="presParOf" srcId="{45741BFB-7EA7-4086-B075-BFF73357954B}" destId="{59DF3F60-7F63-4FB6-979A-66E291CE4EFB}" srcOrd="1" destOrd="0" presId="urn:microsoft.com/office/officeart/2005/8/layout/hierarchy6"/>
    <dgm:cxn modelId="{1844B905-1D6F-4BC1-B4B5-58A80FBAFECC}" type="presParOf" srcId="{59DF3F60-7F63-4FB6-979A-66E291CE4EFB}" destId="{79D203C5-7653-4F60-8E6F-D8CF94AC5D3D}" srcOrd="0" destOrd="0" presId="urn:microsoft.com/office/officeart/2005/8/layout/hierarchy6"/>
    <dgm:cxn modelId="{2269489C-91CD-4D15-A9F9-649AE76504F2}" type="presParOf" srcId="{59DF3F60-7F63-4FB6-979A-66E291CE4EFB}" destId="{628017AE-87FE-4CF6-A0D7-7C25EA85A32B}" srcOrd="1" destOrd="0" presId="urn:microsoft.com/office/officeart/2005/8/layout/hierarchy6"/>
    <dgm:cxn modelId="{905D9D11-6FEA-4E65-AC7A-40C4DF0DD2BF}" type="presParOf" srcId="{4990C7A8-AAA8-4B90-8DA9-93970B9789AB}" destId="{23DA401E-C2A2-4638-9663-6D17119A2E6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9D777-360F-4B4E-B5B2-DB305FCC51CE}">
      <dsp:nvSpPr>
        <dsp:cNvPr id="0" name=""/>
        <dsp:cNvSpPr/>
      </dsp:nvSpPr>
      <dsp:spPr>
        <a:xfrm>
          <a:off x="9340" y="162914"/>
          <a:ext cx="7134043" cy="1323872"/>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rgbClr val="0070C0"/>
              </a:solidFill>
            </a:rPr>
            <a:t>Victor ADZRA Aumônier National</a:t>
          </a:r>
        </a:p>
        <a:p>
          <a:pPr lvl="0" algn="ctr" defTabSz="977900">
            <a:lnSpc>
              <a:spcPct val="90000"/>
            </a:lnSpc>
            <a:spcBef>
              <a:spcPct val="0"/>
            </a:spcBef>
            <a:spcAft>
              <a:spcPct val="35000"/>
            </a:spcAft>
          </a:pPr>
          <a:r>
            <a:rPr lang="fr-FR" sz="2200" kern="1200" dirty="0">
              <a:solidFill>
                <a:srgbClr val="0070C0"/>
              </a:solidFill>
            </a:rPr>
            <a:t>FPF </a:t>
          </a:r>
          <a:r>
            <a:rPr lang="fr-FR" sz="2000" kern="1200" dirty="0">
              <a:solidFill>
                <a:srgbClr val="0070C0"/>
              </a:solidFill>
            </a:rPr>
            <a:t>(Fédération Protestante de France)</a:t>
          </a:r>
        </a:p>
      </dsp:txBody>
      <dsp:txXfrm>
        <a:off x="48115" y="201689"/>
        <a:ext cx="7056493" cy="1246322"/>
      </dsp:txXfrm>
    </dsp:sp>
    <dsp:sp modelId="{9A8079D7-B13B-4827-B91C-2766193FB5A2}">
      <dsp:nvSpPr>
        <dsp:cNvPr id="0" name=""/>
        <dsp:cNvSpPr/>
      </dsp:nvSpPr>
      <dsp:spPr>
        <a:xfrm>
          <a:off x="3500569" y="1486787"/>
          <a:ext cx="91440" cy="339282"/>
        </a:xfrm>
        <a:custGeom>
          <a:avLst/>
          <a:gdLst/>
          <a:ahLst/>
          <a:cxnLst/>
          <a:rect l="0" t="0" r="0" b="0"/>
          <a:pathLst>
            <a:path>
              <a:moveTo>
                <a:pt x="75792" y="0"/>
              </a:moveTo>
              <a:lnTo>
                <a:pt x="75792" y="169641"/>
              </a:lnTo>
              <a:lnTo>
                <a:pt x="45720" y="169641"/>
              </a:lnTo>
              <a:lnTo>
                <a:pt x="45720" y="339282"/>
              </a:lnTo>
            </a:path>
          </a:pathLst>
        </a:custGeom>
        <a:noFill/>
        <a:ln w="19050" cap="rnd"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674EA1DC-DF3E-487E-9E07-DD41B471773E}">
      <dsp:nvSpPr>
        <dsp:cNvPr id="0" name=""/>
        <dsp:cNvSpPr/>
      </dsp:nvSpPr>
      <dsp:spPr>
        <a:xfrm>
          <a:off x="1234407" y="1826070"/>
          <a:ext cx="4623764" cy="837115"/>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err="1" smtClean="0">
              <a:solidFill>
                <a:srgbClr val="0070C0"/>
              </a:solidFill>
            </a:rPr>
            <a:t>Pédro</a:t>
          </a:r>
          <a:r>
            <a:rPr lang="fr-FR" sz="2200" kern="1200" dirty="0" smtClean="0">
              <a:solidFill>
                <a:srgbClr val="0070C0"/>
              </a:solidFill>
            </a:rPr>
            <a:t> Escobar</a:t>
          </a:r>
        </a:p>
        <a:p>
          <a:pPr lvl="0" algn="ctr" defTabSz="977900">
            <a:lnSpc>
              <a:spcPct val="90000"/>
            </a:lnSpc>
            <a:spcBef>
              <a:spcPct val="0"/>
            </a:spcBef>
            <a:spcAft>
              <a:spcPct val="35000"/>
            </a:spcAft>
          </a:pPr>
          <a:r>
            <a:rPr lang="fr-FR" sz="2200" kern="1200" dirty="0" smtClean="0">
              <a:solidFill>
                <a:srgbClr val="0070C0"/>
              </a:solidFill>
            </a:rPr>
            <a:t> Référent </a:t>
          </a:r>
          <a:r>
            <a:rPr lang="fr-FR" sz="2200" kern="1200" dirty="0">
              <a:solidFill>
                <a:srgbClr val="0070C0"/>
              </a:solidFill>
            </a:rPr>
            <a:t>Régionale</a:t>
          </a:r>
        </a:p>
      </dsp:txBody>
      <dsp:txXfrm>
        <a:off x="1258925" y="1850588"/>
        <a:ext cx="4574728" cy="788079"/>
      </dsp:txXfrm>
    </dsp:sp>
    <dsp:sp modelId="{9BD6B3C4-BF27-4A94-9204-9BBA34EC7190}">
      <dsp:nvSpPr>
        <dsp:cNvPr id="0" name=""/>
        <dsp:cNvSpPr/>
      </dsp:nvSpPr>
      <dsp:spPr>
        <a:xfrm>
          <a:off x="3500569" y="2663185"/>
          <a:ext cx="91440" cy="269693"/>
        </a:xfrm>
        <a:custGeom>
          <a:avLst/>
          <a:gdLst/>
          <a:ahLst/>
          <a:cxnLst/>
          <a:rect l="0" t="0" r="0" b="0"/>
          <a:pathLst>
            <a:path>
              <a:moveTo>
                <a:pt x="45720" y="0"/>
              </a:moveTo>
              <a:lnTo>
                <a:pt x="45720" y="134846"/>
              </a:lnTo>
              <a:lnTo>
                <a:pt x="45807" y="134846"/>
              </a:lnTo>
              <a:lnTo>
                <a:pt x="45807" y="269693"/>
              </a:lnTo>
            </a:path>
          </a:pathLst>
        </a:custGeom>
        <a:noFill/>
        <a:ln w="19050" cap="rnd"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D9BD6CC3-B67E-47E5-A2AF-55BBC322B16D}">
      <dsp:nvSpPr>
        <dsp:cNvPr id="0" name=""/>
        <dsp:cNvSpPr/>
      </dsp:nvSpPr>
      <dsp:spPr>
        <a:xfrm>
          <a:off x="1337560" y="2932878"/>
          <a:ext cx="4417633" cy="1076999"/>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rgbClr val="0070C0"/>
              </a:solidFill>
            </a:rPr>
            <a:t>Commission  d’aumônerie,</a:t>
          </a:r>
        </a:p>
        <a:p>
          <a:pPr lvl="0" algn="ctr" defTabSz="977900">
            <a:lnSpc>
              <a:spcPct val="90000"/>
            </a:lnSpc>
            <a:spcBef>
              <a:spcPct val="0"/>
            </a:spcBef>
            <a:spcAft>
              <a:spcPct val="35000"/>
            </a:spcAft>
          </a:pPr>
          <a:r>
            <a:rPr lang="fr-FR" sz="2000" kern="1200" dirty="0">
              <a:solidFill>
                <a:srgbClr val="0070C0"/>
              </a:solidFill>
            </a:rPr>
            <a:t>Avec les représentants des églises protestantes du secteur </a:t>
          </a:r>
        </a:p>
      </dsp:txBody>
      <dsp:txXfrm>
        <a:off x="1369104" y="2964422"/>
        <a:ext cx="4354545" cy="1013911"/>
      </dsp:txXfrm>
    </dsp:sp>
    <dsp:sp modelId="{85D561DF-8D5E-4E86-B931-CFC830CB7828}">
      <dsp:nvSpPr>
        <dsp:cNvPr id="0" name=""/>
        <dsp:cNvSpPr/>
      </dsp:nvSpPr>
      <dsp:spPr>
        <a:xfrm>
          <a:off x="3500657" y="4009877"/>
          <a:ext cx="91440" cy="250213"/>
        </a:xfrm>
        <a:custGeom>
          <a:avLst/>
          <a:gdLst/>
          <a:ahLst/>
          <a:cxnLst/>
          <a:rect l="0" t="0" r="0" b="0"/>
          <a:pathLst>
            <a:path>
              <a:moveTo>
                <a:pt x="45720" y="0"/>
              </a:moveTo>
              <a:lnTo>
                <a:pt x="45720" y="125106"/>
              </a:lnTo>
              <a:lnTo>
                <a:pt x="131645" y="125106"/>
              </a:lnTo>
              <a:lnTo>
                <a:pt x="131645" y="250213"/>
              </a:lnTo>
            </a:path>
          </a:pathLst>
        </a:custGeom>
        <a:noFill/>
        <a:ln w="19050" cap="rnd"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43338009-BC05-422D-8D0E-02B2FC6F1877}">
      <dsp:nvSpPr>
        <dsp:cNvPr id="0" name=""/>
        <dsp:cNvSpPr/>
      </dsp:nvSpPr>
      <dsp:spPr>
        <a:xfrm>
          <a:off x="1619930" y="4260091"/>
          <a:ext cx="4024745" cy="683739"/>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rgbClr val="0070C0"/>
              </a:solidFill>
            </a:rPr>
            <a:t>Aumônier</a:t>
          </a:r>
        </a:p>
      </dsp:txBody>
      <dsp:txXfrm>
        <a:off x="1639956" y="4280117"/>
        <a:ext cx="3984693" cy="643687"/>
      </dsp:txXfrm>
    </dsp:sp>
    <dsp:sp modelId="{8F72CC10-18A0-4FA8-A115-F78873861CCF}">
      <dsp:nvSpPr>
        <dsp:cNvPr id="0" name=""/>
        <dsp:cNvSpPr/>
      </dsp:nvSpPr>
      <dsp:spPr>
        <a:xfrm>
          <a:off x="3586583" y="4943830"/>
          <a:ext cx="91440" cy="289918"/>
        </a:xfrm>
        <a:custGeom>
          <a:avLst/>
          <a:gdLst/>
          <a:ahLst/>
          <a:cxnLst/>
          <a:rect l="0" t="0" r="0" b="0"/>
          <a:pathLst>
            <a:path>
              <a:moveTo>
                <a:pt x="45720" y="0"/>
              </a:moveTo>
              <a:lnTo>
                <a:pt x="45720" y="144959"/>
              </a:lnTo>
              <a:lnTo>
                <a:pt x="92619" y="144959"/>
              </a:lnTo>
              <a:lnTo>
                <a:pt x="92619" y="289918"/>
              </a:lnTo>
            </a:path>
          </a:pathLst>
        </a:custGeom>
        <a:noFill/>
        <a:ln w="19050" cap="rnd"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79D203C5-7653-4F60-8E6F-D8CF94AC5D3D}">
      <dsp:nvSpPr>
        <dsp:cNvPr id="0" name=""/>
        <dsp:cNvSpPr/>
      </dsp:nvSpPr>
      <dsp:spPr>
        <a:xfrm>
          <a:off x="1617299" y="5233748"/>
          <a:ext cx="4123805" cy="70050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fr-FR" sz="2200" kern="1200" dirty="0">
              <a:solidFill>
                <a:srgbClr val="0070C0"/>
              </a:solidFill>
            </a:rPr>
            <a:t>Equipe </a:t>
          </a:r>
          <a:r>
            <a:rPr lang="fr-FR" sz="2200" kern="1200" dirty="0" smtClean="0">
              <a:solidFill>
                <a:srgbClr val="0070C0"/>
              </a:solidFill>
            </a:rPr>
            <a:t>d’auxiliaires</a:t>
          </a:r>
          <a:endParaRPr lang="fr-FR" sz="2200" kern="1200" dirty="0">
            <a:solidFill>
              <a:srgbClr val="0070C0"/>
            </a:solidFill>
          </a:endParaRPr>
        </a:p>
      </dsp:txBody>
      <dsp:txXfrm>
        <a:off x="1637816" y="5254265"/>
        <a:ext cx="4082771" cy="6594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B609C00B-3783-426E-9CB4-30A2E5EF2631}" type="datetimeFigureOut">
              <a:rPr lang="fr-FR" smtClean="0"/>
              <a:t>28/02/2022</a:t>
            </a:fld>
            <a:endParaRPr lang="fr-FR"/>
          </a:p>
        </p:txBody>
      </p:sp>
      <p:sp>
        <p:nvSpPr>
          <p:cNvPr id="4" name="Espace réservé de l'image des diapositives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8975" y="4822825"/>
            <a:ext cx="5510213" cy="3946525"/>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20238"/>
            <a:ext cx="2984500" cy="5016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02075" y="9520238"/>
            <a:ext cx="2984500" cy="501650"/>
          </a:xfrm>
          <a:prstGeom prst="rect">
            <a:avLst/>
          </a:prstGeom>
        </p:spPr>
        <p:txBody>
          <a:bodyPr vert="horz" lIns="91440" tIns="45720" rIns="91440" bIns="45720" rtlCol="0" anchor="b"/>
          <a:lstStyle>
            <a:lvl1pPr algn="r">
              <a:defRPr sz="1200"/>
            </a:lvl1pPr>
          </a:lstStyle>
          <a:p>
            <a:fld id="{347BCDD2-8DED-4821-8B65-1C791BADE569}" type="slidenum">
              <a:rPr lang="fr-FR" smtClean="0"/>
              <a:t>‹N°›</a:t>
            </a:fld>
            <a:endParaRPr lang="fr-FR"/>
          </a:p>
        </p:txBody>
      </p:sp>
    </p:spTree>
    <p:extLst>
      <p:ext uri="{BB962C8B-B14F-4D97-AF65-F5344CB8AC3E}">
        <p14:creationId xmlns:p14="http://schemas.microsoft.com/office/powerpoint/2010/main" val="97808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47BCDD2-8DED-4821-8B65-1C791BADE569}" type="slidenum">
              <a:rPr lang="fr-FR" smtClean="0"/>
              <a:t>1</a:t>
            </a:fld>
            <a:endParaRPr lang="fr-FR"/>
          </a:p>
        </p:txBody>
      </p:sp>
    </p:spTree>
    <p:extLst>
      <p:ext uri="{BB962C8B-B14F-4D97-AF65-F5344CB8AC3E}">
        <p14:creationId xmlns:p14="http://schemas.microsoft.com/office/powerpoint/2010/main" val="346390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47BCDD2-8DED-4821-8B65-1C791BADE569}" type="slidenum">
              <a:rPr lang="fr-FR" smtClean="0"/>
              <a:t>5</a:t>
            </a:fld>
            <a:endParaRPr lang="fr-FR"/>
          </a:p>
        </p:txBody>
      </p:sp>
    </p:spTree>
    <p:extLst>
      <p:ext uri="{BB962C8B-B14F-4D97-AF65-F5344CB8AC3E}">
        <p14:creationId xmlns:p14="http://schemas.microsoft.com/office/powerpoint/2010/main" val="326490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0832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45347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63237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34835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69833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6860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1910718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0944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7586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22311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272412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3316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14716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0562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smtClean="0"/>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71140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2/28/2022</a:t>
            </a:fld>
            <a:endParaRPr lang="en-US" dirty="0"/>
          </a:p>
        </p:txBody>
      </p:sp>
    </p:spTree>
    <p:extLst>
      <p:ext uri="{BB962C8B-B14F-4D97-AF65-F5344CB8AC3E}">
        <p14:creationId xmlns:p14="http://schemas.microsoft.com/office/powerpoint/2010/main" val="24754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2/28/2022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438327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1.jpg"/><Relationship Id="rId12"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pn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86785" y="651934"/>
            <a:ext cx="9207500" cy="1646302"/>
          </a:xfrm>
        </p:spPr>
        <p:txBody>
          <a:bodyPr/>
          <a:lstStyle/>
          <a:p>
            <a:pPr algn="ctr"/>
            <a:r>
              <a:rPr lang="fr-FR" dirty="0">
                <a:solidFill>
                  <a:schemeClr val="accent2">
                    <a:lumMod val="75000"/>
                  </a:schemeClr>
                </a:solidFill>
              </a:rPr>
              <a:t>Aumônerie Protestante</a:t>
            </a:r>
            <a:br>
              <a:rPr lang="fr-FR" dirty="0">
                <a:solidFill>
                  <a:schemeClr val="accent2">
                    <a:lumMod val="75000"/>
                  </a:schemeClr>
                </a:solidFill>
              </a:rPr>
            </a:br>
            <a:r>
              <a:rPr lang="fr-FR" dirty="0">
                <a:solidFill>
                  <a:schemeClr val="accent2">
                    <a:lumMod val="75000"/>
                  </a:schemeClr>
                </a:solidFill>
              </a:rPr>
              <a:t>HDN –Tournon – Crest </a:t>
            </a:r>
            <a:r>
              <a:rPr lang="fr-FR" sz="2400" dirty="0">
                <a:solidFill>
                  <a:schemeClr val="accent2">
                    <a:lumMod val="75000"/>
                  </a:schemeClr>
                </a:solidFill>
              </a:rPr>
              <a:t>janvier 2021</a:t>
            </a:r>
            <a:endParaRPr lang="fr-FR" dirty="0">
              <a:solidFill>
                <a:schemeClr val="accent2">
                  <a:lumMod val="75000"/>
                </a:schemeClr>
              </a:solidFill>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109" y="2777743"/>
            <a:ext cx="1886635" cy="1886635"/>
          </a:xfrm>
          <a:prstGeom prst="rect">
            <a:avLst/>
          </a:prstGeom>
        </p:spPr>
      </p:pic>
      <p:sp>
        <p:nvSpPr>
          <p:cNvPr id="10" name="ZoneTexte 9"/>
          <p:cNvSpPr txBox="1"/>
          <p:nvPr/>
        </p:nvSpPr>
        <p:spPr>
          <a:xfrm>
            <a:off x="972901" y="5252130"/>
            <a:ext cx="9772147" cy="1200329"/>
          </a:xfrm>
          <a:prstGeom prst="rect">
            <a:avLst/>
          </a:prstGeom>
          <a:noFill/>
        </p:spPr>
        <p:txBody>
          <a:bodyPr wrap="square" rtlCol="0">
            <a:spAutoFit/>
          </a:bodyPr>
          <a:lstStyle/>
          <a:p>
            <a:pPr algn="just"/>
            <a:r>
              <a:rPr lang="fr-FR" sz="2400" dirty="0">
                <a:solidFill>
                  <a:srgbClr val="002060"/>
                </a:solidFill>
              </a:rPr>
              <a:t>Un lieu d’accueil et de soutien animé par un réseau de personnes dynamiques, motivées et solidaires du patient, dans un lien d’unité et d’ouverture…</a:t>
            </a:r>
          </a:p>
        </p:txBody>
      </p:sp>
      <p:pic>
        <p:nvPicPr>
          <p:cNvPr id="9" name="Image 8" descr="G:\Services\aumônerie hôpitaux\201305_FPF_PICTOS-0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339" y="2986873"/>
            <a:ext cx="2792560" cy="1507109"/>
          </a:xfrm>
          <a:prstGeom prst="rect">
            <a:avLst/>
          </a:prstGeom>
          <a:noFill/>
          <a:ln>
            <a:noFill/>
          </a:ln>
        </p:spPr>
      </p:pic>
      <p:sp>
        <p:nvSpPr>
          <p:cNvPr id="4" name="ZoneTexte 3"/>
          <p:cNvSpPr txBox="1"/>
          <p:nvPr/>
        </p:nvSpPr>
        <p:spPr>
          <a:xfrm>
            <a:off x="151257" y="4664378"/>
            <a:ext cx="3117642" cy="892552"/>
          </a:xfrm>
          <a:prstGeom prst="rect">
            <a:avLst/>
          </a:prstGeom>
          <a:noFill/>
        </p:spPr>
        <p:txBody>
          <a:bodyPr wrap="square" rtlCol="0">
            <a:spAutoFit/>
          </a:bodyPr>
          <a:lstStyle/>
          <a:p>
            <a:r>
              <a:rPr lang="fr-FR" sz="1400" b="1" cap="all" dirty="0">
                <a:solidFill>
                  <a:schemeClr val="accent2">
                    <a:lumMod val="50000"/>
                  </a:schemeClr>
                </a:solidFill>
              </a:rPr>
              <a:t>Aumônerie des Etablissements </a:t>
            </a:r>
            <a:endParaRPr lang="fr-FR" sz="1400" b="1" dirty="0">
              <a:solidFill>
                <a:schemeClr val="accent2">
                  <a:lumMod val="50000"/>
                </a:schemeClr>
              </a:solidFill>
            </a:endParaRPr>
          </a:p>
          <a:p>
            <a:r>
              <a:rPr lang="fr-FR" sz="1400" b="1" cap="all" dirty="0">
                <a:solidFill>
                  <a:schemeClr val="accent2">
                    <a:lumMod val="50000"/>
                  </a:schemeClr>
                </a:solidFill>
              </a:rPr>
              <a:t>sanitaires et médico-sociaux</a:t>
            </a:r>
            <a:endParaRPr lang="fr-FR" sz="1400" b="1" dirty="0">
              <a:solidFill>
                <a:schemeClr val="accent2">
                  <a:lumMod val="50000"/>
                </a:schemeClr>
              </a:solidFill>
            </a:endParaRPr>
          </a:p>
          <a:p>
            <a:endParaRPr lang="fr-FR" sz="2400" dirty="0"/>
          </a:p>
        </p:txBody>
      </p:sp>
      <p:pic>
        <p:nvPicPr>
          <p:cNvPr id="3" name="The Piano Guys - Titanium - Pava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40248" y="5252130"/>
            <a:ext cx="609600" cy="609600"/>
          </a:xfrm>
          <a:prstGeom prst="rect">
            <a:avLst/>
          </a:prstGeom>
        </p:spPr>
      </p:pic>
      <p:pic>
        <p:nvPicPr>
          <p:cNvPr id="11" name="Image 10" descr="RÃ©sultat de recherche d'images pour &quot;logo hopital de crest&quot;"/>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8974" y="3364479"/>
            <a:ext cx="2859615" cy="1129503"/>
          </a:xfrm>
          <a:prstGeom prst="rect">
            <a:avLst/>
          </a:prstGeom>
          <a:noFill/>
          <a:ln>
            <a:noFill/>
          </a:ln>
        </p:spPr>
      </p:pic>
      <p:pic>
        <p:nvPicPr>
          <p:cNvPr id="12" name="Image 11" descr="C:\Users\protest-rms\Desktop\1e4025a0-e038-4b03-8a7c-8baab67ad9fa-400.jpg"/>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918297" y="3121819"/>
            <a:ext cx="3043902" cy="1237215"/>
          </a:xfrm>
          <a:prstGeom prst="rect">
            <a:avLst/>
          </a:prstGeom>
          <a:noFill/>
          <a:ln>
            <a:noFill/>
          </a:ln>
        </p:spPr>
      </p:pic>
    </p:spTree>
    <p:extLst>
      <p:ext uri="{BB962C8B-B14F-4D97-AF65-F5344CB8AC3E}">
        <p14:creationId xmlns:p14="http://schemas.microsoft.com/office/powerpoint/2010/main" val="57260955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16" fill="hold" grpId="0" nodeType="withEffect">
                                  <p:stCondLst>
                                    <p:cond delay="3000"/>
                                  </p:stCondLst>
                                  <p:childTnLst>
                                    <p:set>
                                      <p:cBhvr>
                                        <p:cTn id="8" dur="1" fill="hold">
                                          <p:stCondLst>
                                            <p:cond delay="0"/>
                                          </p:stCondLst>
                                        </p:cTn>
                                        <p:tgtEl>
                                          <p:spTgt spid="2"/>
                                        </p:tgtEl>
                                        <p:attrNameLst>
                                          <p:attrName>style.visibility</p:attrName>
                                        </p:attrNameLst>
                                      </p:cBhvr>
                                      <p:to>
                                        <p:strVal val="visible"/>
                                      </p:to>
                                    </p:set>
                                    <p:anim calcmode="lin" valueType="num">
                                      <p:cBhvr>
                                        <p:cTn id="9" dur="1500" fill="hold"/>
                                        <p:tgtEl>
                                          <p:spTgt spid="2"/>
                                        </p:tgtEl>
                                        <p:attrNameLst>
                                          <p:attrName>ppt_w</p:attrName>
                                        </p:attrNameLst>
                                      </p:cBhvr>
                                      <p:tavLst>
                                        <p:tav tm="0">
                                          <p:val>
                                            <p:fltVal val="0"/>
                                          </p:val>
                                        </p:tav>
                                        <p:tav tm="100000">
                                          <p:val>
                                            <p:strVal val="#ppt_w"/>
                                          </p:val>
                                        </p:tav>
                                      </p:tavLst>
                                    </p:anim>
                                    <p:anim calcmode="lin" valueType="num">
                                      <p:cBhvr>
                                        <p:cTn id="10" dur="1500" fill="hold"/>
                                        <p:tgtEl>
                                          <p:spTgt spid="2"/>
                                        </p:tgtEl>
                                        <p:attrNameLst>
                                          <p:attrName>ppt_h</p:attrName>
                                        </p:attrNameLst>
                                      </p:cBhvr>
                                      <p:tavLst>
                                        <p:tav tm="0">
                                          <p:val>
                                            <p:fltVal val="0"/>
                                          </p:val>
                                        </p:tav>
                                        <p:tav tm="100000">
                                          <p:val>
                                            <p:strVal val="#ppt_h"/>
                                          </p:val>
                                        </p:tav>
                                      </p:tavLst>
                                    </p:anim>
                                    <p:animEffect transition="in" filter="fade">
                                      <p:cBhvr>
                                        <p:cTn id="11" dur="1500"/>
                                        <p:tgtEl>
                                          <p:spTgt spid="2"/>
                                        </p:tgtEl>
                                      </p:cBhvr>
                                    </p:animEffec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5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500"/>
                                        <p:tgtEl>
                                          <p:spTgt spid="7"/>
                                        </p:tgtEl>
                                      </p:cBhvr>
                                    </p:animEffect>
                                  </p:childTnLst>
                                </p:cTn>
                              </p:par>
                            </p:childTnLst>
                          </p:cTn>
                        </p:par>
                        <p:par>
                          <p:cTn id="26" fill="hold">
                            <p:stCondLst>
                              <p:cond delay="7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500"/>
                                        <p:tgtEl>
                                          <p:spTgt spid="10"/>
                                        </p:tgtEl>
                                      </p:cBhvr>
                                    </p:animEffect>
                                  </p:childTnLst>
                                </p:cTn>
                              </p:par>
                            </p:childTnLst>
                          </p:cTn>
                        </p:par>
                        <p:par>
                          <p:cTn id="30" fill="hold">
                            <p:stCondLst>
                              <p:cond delay="9000"/>
                            </p:stCondLst>
                            <p:childTnLst>
                              <p:par>
                                <p:cTn id="31" presetID="42" presetClass="entr" presetSubtype="0" fill="hold" nodeType="after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11000"/>
                            </p:stCondLst>
                            <p:childTnLst>
                              <p:par>
                                <p:cTn id="37" presetID="16" presetClass="entr" presetSubtype="21" fill="hold" nodeType="afterEffect">
                                  <p:stCondLst>
                                    <p:cond delay="100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10"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ctrTitle"/>
          </p:nvPr>
        </p:nvSpPr>
        <p:spPr>
          <a:xfrm>
            <a:off x="914400" y="127000"/>
            <a:ext cx="4737100" cy="1205411"/>
          </a:xfrm>
        </p:spPr>
        <p:txBody>
          <a:bodyPr/>
          <a:lstStyle/>
          <a:p>
            <a:pPr algn="l"/>
            <a:r>
              <a:rPr lang="fr-FR" sz="4000" dirty="0"/>
              <a:t>Aumônerie et </a:t>
            </a:r>
            <a:br>
              <a:rPr lang="fr-FR" sz="4000" dirty="0"/>
            </a:br>
            <a:r>
              <a:rPr lang="fr-FR" sz="4000" dirty="0"/>
              <a:t>fin de vie…</a:t>
            </a:r>
          </a:p>
        </p:txBody>
      </p:sp>
      <p:sp>
        <p:nvSpPr>
          <p:cNvPr id="13" name="ZoneTexte 12"/>
          <p:cNvSpPr txBox="1"/>
          <p:nvPr/>
        </p:nvSpPr>
        <p:spPr>
          <a:xfrm>
            <a:off x="372533" y="1807169"/>
            <a:ext cx="10380134" cy="369332"/>
          </a:xfrm>
          <a:prstGeom prst="rect">
            <a:avLst/>
          </a:prstGeom>
          <a:noFill/>
        </p:spPr>
        <p:txBody>
          <a:bodyPr wrap="square" rtlCol="0">
            <a:spAutoFit/>
          </a:bodyPr>
          <a:lstStyle/>
          <a:p>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8783" y="-144378"/>
            <a:ext cx="6343638" cy="7162800"/>
          </a:xfrm>
          <a:prstGeom prst="rect">
            <a:avLst/>
          </a:prstGeom>
          <a:effectLst>
            <a:glow rad="355600">
              <a:schemeClr val="accent2">
                <a:satMod val="175000"/>
                <a:alpha val="40000"/>
              </a:schemeClr>
            </a:glow>
            <a:softEdge rad="177800"/>
          </a:effectLst>
        </p:spPr>
      </p:pic>
      <p:sp>
        <p:nvSpPr>
          <p:cNvPr id="5" name="ZoneTexte 4"/>
          <p:cNvSpPr txBox="1"/>
          <p:nvPr/>
        </p:nvSpPr>
        <p:spPr>
          <a:xfrm>
            <a:off x="657316" y="1463040"/>
            <a:ext cx="5251268" cy="5170646"/>
          </a:xfrm>
          <a:prstGeom prst="rect">
            <a:avLst/>
          </a:prstGeom>
          <a:noFill/>
        </p:spPr>
        <p:txBody>
          <a:bodyPr wrap="square" rtlCol="0">
            <a:spAutoFit/>
          </a:bodyPr>
          <a:lstStyle/>
          <a:p>
            <a:r>
              <a:rPr lang="fr-FR" sz="2200" b="1" dirty="0">
                <a:solidFill>
                  <a:srgbClr val="0070C0"/>
                </a:solidFill>
              </a:rPr>
              <a:t>Et lorsque la vie ne tient plus qu’à un fil, quand la fin se profile</a:t>
            </a:r>
            <a:r>
              <a:rPr lang="fr-FR" sz="2200" dirty="0">
                <a:solidFill>
                  <a:schemeClr val="accent2">
                    <a:lumMod val="75000"/>
                  </a:schemeClr>
                </a:solidFill>
              </a:rPr>
              <a:t>, l’ancre à laquelle se raccrochent les personnes, leur « essentiel » du moment, va être les liens d’amour tissés avec leur famille ou leurs amis… et aussi leur questionnement sur la mort. </a:t>
            </a:r>
          </a:p>
          <a:p>
            <a:r>
              <a:rPr lang="fr-FR" sz="2200" dirty="0">
                <a:solidFill>
                  <a:schemeClr val="accent2">
                    <a:lumMod val="75000"/>
                  </a:schemeClr>
                </a:solidFill>
              </a:rPr>
              <a:t/>
            </a:r>
            <a:br>
              <a:rPr lang="fr-FR" sz="2200" dirty="0">
                <a:solidFill>
                  <a:schemeClr val="accent2">
                    <a:lumMod val="75000"/>
                  </a:schemeClr>
                </a:solidFill>
              </a:rPr>
            </a:br>
            <a:r>
              <a:rPr lang="fr-FR" sz="2200" dirty="0">
                <a:solidFill>
                  <a:schemeClr val="accent2">
                    <a:lumMod val="75000"/>
                  </a:schemeClr>
                </a:solidFill>
              </a:rPr>
              <a:t>Et peut-être qu’un </a:t>
            </a:r>
            <a:r>
              <a:rPr lang="fr-FR" sz="2200" dirty="0" smtClean="0">
                <a:solidFill>
                  <a:schemeClr val="accent2">
                    <a:lumMod val="75000"/>
                  </a:schemeClr>
                </a:solidFill>
              </a:rPr>
              <a:t>aumônier </a:t>
            </a:r>
            <a:r>
              <a:rPr lang="fr-FR" sz="2200" dirty="0">
                <a:solidFill>
                  <a:schemeClr val="accent2">
                    <a:lumMod val="75000"/>
                  </a:schemeClr>
                </a:solidFill>
              </a:rPr>
              <a:t>passera par là et aura laissé lui aussi son témoignage d’amour et de soutien…. </a:t>
            </a:r>
          </a:p>
          <a:p>
            <a:endParaRPr lang="fr-FR" sz="2200" dirty="0">
              <a:solidFill>
                <a:schemeClr val="accent2">
                  <a:lumMod val="75000"/>
                </a:schemeClr>
              </a:solidFill>
            </a:endParaRPr>
          </a:p>
          <a:p>
            <a:r>
              <a:rPr lang="fr-FR" sz="2200" dirty="0">
                <a:solidFill>
                  <a:schemeClr val="accent2">
                    <a:lumMod val="75000"/>
                  </a:schemeClr>
                </a:solidFill>
              </a:rPr>
              <a:t>Image d’un Evangile toujours vivant et d’actualité pour ceux qui souhaitent l’accueillir.</a:t>
            </a:r>
          </a:p>
        </p:txBody>
      </p:sp>
      <p:pic>
        <p:nvPicPr>
          <p:cNvPr id="3" name="Comptine d'Un Autre Été- Die fabelhafte Welt der Amélie Piano [Large Version 2010] (1)">
            <a:hlinkClick r:id="" action="ppaction://media"/>
          </p:cNvPr>
          <p:cNvPicPr>
            <a:picLocks noChangeAspect="1"/>
          </p:cNvPicPr>
          <p:nvPr>
            <a:audioFile r:link="rId2"/>
            <p:extLst>
              <p:ext uri="{DAA4B4D4-6D71-4841-9C94-3DE7FCFB9230}">
                <p14:media xmlns:p14="http://schemas.microsoft.com/office/powerpoint/2010/main" r:embed="rId1">
                  <p14:fade in="1000" out="1500"/>
                </p14:media>
              </p:ext>
            </p:extLst>
          </p:nvPr>
        </p:nvPicPr>
        <p:blipFill>
          <a:blip r:embed="rId5"/>
          <a:stretch>
            <a:fillRect/>
          </a:stretch>
        </p:blipFill>
        <p:spPr>
          <a:xfrm>
            <a:off x="11112500" y="5715000"/>
            <a:ext cx="609600" cy="609600"/>
          </a:xfrm>
          <a:prstGeom prst="rect">
            <a:avLst/>
          </a:prstGeom>
        </p:spPr>
      </p:pic>
    </p:spTree>
    <p:extLst>
      <p:ext uri="{BB962C8B-B14F-4D97-AF65-F5344CB8AC3E}">
        <p14:creationId xmlns:p14="http://schemas.microsoft.com/office/powerpoint/2010/main" val="2043427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6" presetClass="entr" presetSubtype="16"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750"/>
                                        <p:tgtEl>
                                          <p:spTgt spid="4"/>
                                        </p:tgtEl>
                                      </p:cBhvr>
                                    </p:animEffect>
                                  </p:childTnLst>
                                </p:cTn>
                              </p:par>
                            </p:childTnLst>
                          </p:cTn>
                        </p:par>
                        <p:par>
                          <p:cTn id="15" fill="hold">
                            <p:stCondLst>
                              <p:cond delay="3250"/>
                            </p:stCondLst>
                            <p:childTnLst>
                              <p:par>
                                <p:cTn id="16" presetID="21"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3"/>
                </p:tgtEl>
              </p:cMediaNode>
            </p:audio>
          </p:childTnLst>
        </p:cTn>
      </p:par>
    </p:tnLst>
    <p:bldLst>
      <p:bldP spid="1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8100" y="141289"/>
            <a:ext cx="6134100" cy="1324557"/>
          </a:xfrm>
        </p:spPr>
        <p:txBody>
          <a:bodyPr>
            <a:noAutofit/>
          </a:bodyPr>
          <a:lstStyle/>
          <a:p>
            <a:r>
              <a:rPr lang="fr-FR" sz="4000" dirty="0"/>
              <a:t>     Œcuménisme, </a:t>
            </a:r>
            <a:br>
              <a:rPr lang="fr-FR" sz="4000" dirty="0"/>
            </a:br>
            <a:r>
              <a:rPr lang="fr-FR" sz="4000" dirty="0"/>
              <a:t>inter religieux, laïcité… </a:t>
            </a:r>
          </a:p>
        </p:txBody>
      </p:sp>
      <p:sp>
        <p:nvSpPr>
          <p:cNvPr id="3" name="Espace réservé du contenu 2"/>
          <p:cNvSpPr>
            <a:spLocks noGrp="1"/>
          </p:cNvSpPr>
          <p:nvPr>
            <p:ph idx="1"/>
          </p:nvPr>
        </p:nvSpPr>
        <p:spPr>
          <a:xfrm>
            <a:off x="192066" y="1565755"/>
            <a:ext cx="6829390" cy="5204564"/>
          </a:xfrm>
          <a:solidFill>
            <a:schemeClr val="accent1">
              <a:lumMod val="20000"/>
              <a:lumOff val="80000"/>
            </a:schemeClr>
          </a:solidFill>
          <a:ln w="12700">
            <a:solidFill>
              <a:schemeClr val="accent2">
                <a:lumMod val="75000"/>
              </a:schemeClr>
            </a:solidFill>
          </a:ln>
        </p:spPr>
        <p:txBody>
          <a:bodyPr>
            <a:noAutofit/>
          </a:bodyPr>
          <a:lstStyle/>
          <a:p>
            <a:pPr marL="0" indent="0">
              <a:buNone/>
            </a:pPr>
            <a:endParaRPr lang="fr-FR" sz="1700" b="1" dirty="0" smtClean="0">
              <a:solidFill>
                <a:srgbClr val="0070C0"/>
              </a:solidFill>
            </a:endParaRPr>
          </a:p>
          <a:p>
            <a:pPr marL="0" indent="0">
              <a:buNone/>
            </a:pPr>
            <a:r>
              <a:rPr lang="fr-FR" sz="1700" b="1" dirty="0" smtClean="0">
                <a:solidFill>
                  <a:srgbClr val="0070C0"/>
                </a:solidFill>
              </a:rPr>
              <a:t>L’observatoire </a:t>
            </a:r>
            <a:r>
              <a:rPr lang="fr-FR" sz="1700" b="1" dirty="0">
                <a:solidFill>
                  <a:srgbClr val="0070C0"/>
                </a:solidFill>
              </a:rPr>
              <a:t>de la laïcité -  rapport </a:t>
            </a:r>
            <a:r>
              <a:rPr lang="fr-FR" sz="1700" b="1" dirty="0" smtClean="0">
                <a:solidFill>
                  <a:srgbClr val="0070C0"/>
                </a:solidFill>
              </a:rPr>
              <a:t>annuel 2019/2020 :</a:t>
            </a:r>
            <a:endParaRPr lang="fr-FR" sz="1700" b="1" dirty="0">
              <a:solidFill>
                <a:srgbClr val="0070C0"/>
              </a:solidFill>
            </a:endParaRPr>
          </a:p>
          <a:p>
            <a:pPr marL="0" indent="0">
              <a:buNone/>
            </a:pPr>
            <a:r>
              <a:rPr lang="fr-FR" sz="1700" dirty="0">
                <a:solidFill>
                  <a:srgbClr val="0070C0"/>
                </a:solidFill>
              </a:rPr>
              <a:t>«</a:t>
            </a:r>
            <a:r>
              <a:rPr lang="fr-FR" sz="1700" b="1" dirty="0">
                <a:solidFill>
                  <a:srgbClr val="0070C0"/>
                </a:solidFill>
              </a:rPr>
              <a:t> </a:t>
            </a:r>
            <a:r>
              <a:rPr lang="fr-FR" sz="1600" b="1" dirty="0">
                <a:solidFill>
                  <a:srgbClr val="0070C0"/>
                </a:solidFill>
              </a:rPr>
              <a:t>La </a:t>
            </a:r>
            <a:r>
              <a:rPr lang="fr-FR" sz="1600" b="1" dirty="0" smtClean="0">
                <a:solidFill>
                  <a:srgbClr val="0070C0"/>
                </a:solidFill>
              </a:rPr>
              <a:t>laïcité </a:t>
            </a:r>
            <a:r>
              <a:rPr lang="fr-FR" sz="1600" b="1" dirty="0">
                <a:solidFill>
                  <a:srgbClr val="0070C0"/>
                </a:solidFill>
              </a:rPr>
              <a:t>: </a:t>
            </a:r>
            <a:r>
              <a:rPr lang="fr-FR" sz="1600" b="1" dirty="0" smtClean="0">
                <a:solidFill>
                  <a:srgbClr val="0070C0"/>
                </a:solidFill>
              </a:rPr>
              <a:t> </a:t>
            </a:r>
            <a:r>
              <a:rPr lang="fr-FR" sz="1600" b="1" dirty="0">
                <a:solidFill>
                  <a:srgbClr val="0070C0"/>
                </a:solidFill>
              </a:rPr>
              <a:t>Un principe </a:t>
            </a:r>
            <a:r>
              <a:rPr lang="fr-FR" sz="1600" b="1" dirty="0" smtClean="0">
                <a:solidFill>
                  <a:srgbClr val="0070C0"/>
                </a:solidFill>
              </a:rPr>
              <a:t>essentiel à </a:t>
            </a:r>
            <a:r>
              <a:rPr lang="fr-FR" sz="1600" b="1" dirty="0">
                <a:solidFill>
                  <a:srgbClr val="0070C0"/>
                </a:solidFill>
              </a:rPr>
              <a:t>ne pas modifier mais à mieux appliquer et à dégager des polémiques </a:t>
            </a:r>
            <a:r>
              <a:rPr lang="fr-FR" sz="1600" b="1" dirty="0" err="1">
                <a:solidFill>
                  <a:srgbClr val="0070C0"/>
                </a:solidFill>
              </a:rPr>
              <a:t>médiatico</a:t>
            </a:r>
            <a:r>
              <a:rPr lang="fr-FR" sz="1600" b="1" dirty="0">
                <a:solidFill>
                  <a:srgbClr val="0070C0"/>
                </a:solidFill>
              </a:rPr>
              <a:t>-politiques pour qu’il demeure un outil de cohésion </a:t>
            </a:r>
            <a:r>
              <a:rPr lang="fr-FR" sz="1600" b="1" dirty="0" smtClean="0">
                <a:solidFill>
                  <a:srgbClr val="0070C0"/>
                </a:solidFill>
              </a:rPr>
              <a:t>nationale…</a:t>
            </a:r>
          </a:p>
          <a:p>
            <a:pPr marL="0" indent="0">
              <a:buNone/>
            </a:pPr>
            <a:r>
              <a:rPr lang="fr-FR" sz="1600" b="1" dirty="0" smtClean="0">
                <a:solidFill>
                  <a:srgbClr val="0070C0"/>
                </a:solidFill>
              </a:rPr>
              <a:t>… </a:t>
            </a:r>
            <a:r>
              <a:rPr lang="fr-FR" sz="1600" b="1" dirty="0">
                <a:solidFill>
                  <a:srgbClr val="0070C0"/>
                </a:solidFill>
              </a:rPr>
              <a:t>une plus grande pédagogie pour assurer à la laïcité son rôle d’outil de la cohésion nationale</a:t>
            </a:r>
          </a:p>
          <a:p>
            <a:pPr marL="0" indent="0">
              <a:buNone/>
            </a:pPr>
            <a:r>
              <a:rPr lang="fr-FR" sz="1600" b="1" dirty="0">
                <a:solidFill>
                  <a:srgbClr val="0070C0"/>
                </a:solidFill>
              </a:rPr>
              <a:t>Améliorer le statut des aumôniers (souvent précaire) et, notamment, recruter davantage d’aumôniers musulmans à temps plein (et moins à temps partiel), en particulier en milieu </a:t>
            </a:r>
            <a:r>
              <a:rPr lang="fr-FR" sz="1600" b="1" dirty="0" smtClean="0">
                <a:solidFill>
                  <a:srgbClr val="0070C0"/>
                </a:solidFill>
              </a:rPr>
              <a:t>carcéral…</a:t>
            </a:r>
          </a:p>
          <a:p>
            <a:pPr marL="0" indent="0">
              <a:buNone/>
            </a:pPr>
            <a:r>
              <a:rPr lang="fr-FR" sz="1600" b="1" dirty="0" smtClean="0">
                <a:solidFill>
                  <a:srgbClr val="0070C0"/>
                </a:solidFill>
              </a:rPr>
              <a:t>Est  souligné </a:t>
            </a:r>
            <a:r>
              <a:rPr lang="fr-FR" sz="1600" b="1" dirty="0">
                <a:solidFill>
                  <a:srgbClr val="0070C0"/>
                </a:solidFill>
              </a:rPr>
              <a:t>le rôle non négligeable des aumôniers en tant que médiateur et personne ressource dans la gestion de situations conflictuelles délicates à gérer</a:t>
            </a:r>
            <a:r>
              <a:rPr lang="fr-FR" sz="1600" b="1" dirty="0" smtClean="0">
                <a:solidFill>
                  <a:srgbClr val="0070C0"/>
                </a:solidFill>
              </a:rPr>
              <a:t>. »</a:t>
            </a:r>
            <a:endParaRPr lang="fr-FR" sz="1600" b="1" dirty="0">
              <a:solidFill>
                <a:srgbClr val="0070C0"/>
              </a:solidFill>
            </a:endParaRPr>
          </a:p>
          <a:p>
            <a:pPr marL="0" indent="0">
              <a:buNone/>
            </a:pPr>
            <a:r>
              <a:rPr lang="fr-FR" sz="1700" dirty="0">
                <a:solidFill>
                  <a:srgbClr val="0070C0"/>
                </a:solidFill>
              </a:rPr>
              <a:t>Les protestants soutiennent une conception de la laïcité ouverte et </a:t>
            </a:r>
            <a:r>
              <a:rPr lang="fr-FR" sz="1700" dirty="0" smtClean="0">
                <a:solidFill>
                  <a:srgbClr val="0070C0"/>
                </a:solidFill>
              </a:rPr>
              <a:t>aussi vigilante, une chance à saisir, tout en étant bien conscient des enjeux.</a:t>
            </a:r>
            <a:endParaRPr lang="fr-FR" sz="1700" dirty="0">
              <a:solidFill>
                <a:srgbClr val="0070C0"/>
              </a:solidFill>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82" y="97923"/>
            <a:ext cx="1367923" cy="1367923"/>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1456" y="1553228"/>
            <a:ext cx="5170544" cy="2280107"/>
          </a:xfrm>
          <a:prstGeom prst="rect">
            <a:avLst/>
          </a:prstGeom>
          <a:effectLst>
            <a:reflection blurRad="6350" stA="50000" endA="300" endPos="55500" dist="101600" dir="5400000" sy="-100000" algn="bl" rotWithShape="0"/>
          </a:effectLst>
        </p:spPr>
      </p:pic>
      <p:pic>
        <p:nvPicPr>
          <p:cNvPr id="5" name="Orange Blossom-Good Bye K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7300" y="5321300"/>
            <a:ext cx="609600" cy="609600"/>
          </a:xfrm>
          <a:prstGeom prst="rect">
            <a:avLst/>
          </a:prstGeom>
        </p:spPr>
      </p:pic>
    </p:spTree>
    <p:extLst>
      <p:ext uri="{BB962C8B-B14F-4D97-AF65-F5344CB8AC3E}">
        <p14:creationId xmlns:p14="http://schemas.microsoft.com/office/powerpoint/2010/main" val="271495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4500"/>
                            </p:stCondLst>
                            <p:childTnLst>
                              <p:par>
                                <p:cTn id="14" presetID="45" presetClass="entr" presetSubtype="0" fill="hold" nodeType="after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500"/>
                                        <p:tgtEl>
                                          <p:spTgt spid="7"/>
                                        </p:tgtEl>
                                      </p:cBhvr>
                                    </p:animEffect>
                                    <p:anim calcmode="lin" valueType="num">
                                      <p:cBhvr>
                                        <p:cTn id="17" dur="1500" fill="hold"/>
                                        <p:tgtEl>
                                          <p:spTgt spid="7"/>
                                        </p:tgtEl>
                                        <p:attrNameLst>
                                          <p:attrName>ppt_w</p:attrName>
                                        </p:attrNameLst>
                                      </p:cBhvr>
                                      <p:tavLst>
                                        <p:tav tm="0" fmla="#ppt_w*sin(2.5*pi*$)">
                                          <p:val>
                                            <p:fltVal val="0"/>
                                          </p:val>
                                        </p:tav>
                                        <p:tav tm="100000">
                                          <p:val>
                                            <p:fltVal val="1"/>
                                          </p:val>
                                        </p:tav>
                                      </p:tavLst>
                                    </p:anim>
                                    <p:anim calcmode="lin" valueType="num">
                                      <p:cBhvr>
                                        <p:cTn id="18" dur="1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6750"/>
                            </p:stCondLst>
                            <p:childTnLst>
                              <p:par>
                                <p:cTn id="20" presetID="26" presetClass="entr" presetSubtype="0" fill="hold" nodeType="after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90">
                                          <p:stCondLst>
                                            <p:cond delay="0"/>
                                          </p:stCondLst>
                                        </p:cTn>
                                        <p:tgtEl>
                                          <p:spTgt spid="4"/>
                                        </p:tgtEl>
                                      </p:cBhvr>
                                    </p:animEffect>
                                    <p:anim calcmode="lin" valueType="num">
                                      <p:cBhvr>
                                        <p:cTn id="2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8" dur="13">
                                          <p:stCondLst>
                                            <p:cond delay="325"/>
                                          </p:stCondLst>
                                        </p:cTn>
                                        <p:tgtEl>
                                          <p:spTgt spid="4"/>
                                        </p:tgtEl>
                                      </p:cBhvr>
                                      <p:to x="100000" y="60000"/>
                                    </p:animScale>
                                    <p:animScale>
                                      <p:cBhvr>
                                        <p:cTn id="29" dur="83" decel="50000">
                                          <p:stCondLst>
                                            <p:cond delay="338"/>
                                          </p:stCondLst>
                                        </p:cTn>
                                        <p:tgtEl>
                                          <p:spTgt spid="4"/>
                                        </p:tgtEl>
                                      </p:cBhvr>
                                      <p:to x="100000" y="100000"/>
                                    </p:animScale>
                                    <p:animScale>
                                      <p:cBhvr>
                                        <p:cTn id="30" dur="13">
                                          <p:stCondLst>
                                            <p:cond delay="656"/>
                                          </p:stCondLst>
                                        </p:cTn>
                                        <p:tgtEl>
                                          <p:spTgt spid="4"/>
                                        </p:tgtEl>
                                      </p:cBhvr>
                                      <p:to x="100000" y="80000"/>
                                    </p:animScale>
                                    <p:animScale>
                                      <p:cBhvr>
                                        <p:cTn id="31" dur="83" decel="50000">
                                          <p:stCondLst>
                                            <p:cond delay="669"/>
                                          </p:stCondLst>
                                        </p:cTn>
                                        <p:tgtEl>
                                          <p:spTgt spid="4"/>
                                        </p:tgtEl>
                                      </p:cBhvr>
                                      <p:to x="100000" y="100000"/>
                                    </p:animScale>
                                    <p:animScale>
                                      <p:cBhvr>
                                        <p:cTn id="32" dur="13">
                                          <p:stCondLst>
                                            <p:cond delay="821"/>
                                          </p:stCondLst>
                                        </p:cTn>
                                        <p:tgtEl>
                                          <p:spTgt spid="4"/>
                                        </p:tgtEl>
                                      </p:cBhvr>
                                      <p:to x="100000" y="90000"/>
                                    </p:animScale>
                                    <p:animScale>
                                      <p:cBhvr>
                                        <p:cTn id="33" dur="83" decel="50000">
                                          <p:stCondLst>
                                            <p:cond delay="834"/>
                                          </p:stCondLst>
                                        </p:cTn>
                                        <p:tgtEl>
                                          <p:spTgt spid="4"/>
                                        </p:tgtEl>
                                      </p:cBhvr>
                                      <p:to x="100000" y="100000"/>
                                    </p:animScale>
                                    <p:animScale>
                                      <p:cBhvr>
                                        <p:cTn id="34" dur="13">
                                          <p:stCondLst>
                                            <p:cond delay="904"/>
                                          </p:stCondLst>
                                        </p:cTn>
                                        <p:tgtEl>
                                          <p:spTgt spid="4"/>
                                        </p:tgtEl>
                                      </p:cBhvr>
                                      <p:to x="100000" y="95000"/>
                                    </p:animScale>
                                    <p:animScale>
                                      <p:cBhvr>
                                        <p:cTn id="35"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repeatCount="indefinite"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2833" y="58313"/>
            <a:ext cx="7766936" cy="820802"/>
          </a:xfrm>
        </p:spPr>
        <p:txBody>
          <a:bodyPr/>
          <a:lstStyle/>
          <a:p>
            <a:r>
              <a:rPr lang="fr-FR" sz="4400" dirty="0"/>
              <a:t>Aumônerie et éthique</a:t>
            </a:r>
          </a:p>
        </p:txBody>
      </p:sp>
      <p:sp>
        <p:nvSpPr>
          <p:cNvPr id="4" name="ZoneTexte 3"/>
          <p:cNvSpPr txBox="1"/>
          <p:nvPr/>
        </p:nvSpPr>
        <p:spPr>
          <a:xfrm>
            <a:off x="605449" y="1404514"/>
            <a:ext cx="6362700" cy="4093428"/>
          </a:xfrm>
          <a:prstGeom prst="rect">
            <a:avLst/>
          </a:prstGeom>
          <a:solidFill>
            <a:schemeClr val="accent1">
              <a:lumMod val="40000"/>
              <a:lumOff val="60000"/>
            </a:schemeClr>
          </a:solidFill>
          <a:effectLst>
            <a:softEdge rad="127000"/>
          </a:effectLst>
        </p:spPr>
        <p:txBody>
          <a:bodyPr wrap="square" rtlCol="0">
            <a:spAutoFit/>
          </a:bodyPr>
          <a:lstStyle/>
          <a:p>
            <a:r>
              <a:rPr lang="fr-FR" sz="2000" dirty="0">
                <a:solidFill>
                  <a:srgbClr val="0070C0"/>
                </a:solidFill>
              </a:rPr>
              <a:t>L’avis des représentants des principales religions est pris en compte sur les questions d’éthique : euthanasie, la loi Léonetti et son évolution, </a:t>
            </a:r>
            <a:br>
              <a:rPr lang="fr-FR" sz="2000" dirty="0">
                <a:solidFill>
                  <a:srgbClr val="0070C0"/>
                </a:solidFill>
              </a:rPr>
            </a:br>
            <a:r>
              <a:rPr lang="fr-FR" sz="2000" dirty="0">
                <a:solidFill>
                  <a:srgbClr val="0070C0"/>
                </a:solidFill>
              </a:rPr>
              <a:t>la bioéthique, le respect du choix du patient </a:t>
            </a:r>
          </a:p>
          <a:p>
            <a:r>
              <a:rPr lang="fr-FR" sz="2000" dirty="0">
                <a:solidFill>
                  <a:srgbClr val="0070C0"/>
                </a:solidFill>
              </a:rPr>
              <a:t>sur le refus de </a:t>
            </a:r>
            <a:r>
              <a:rPr lang="fr-FR" sz="2000" dirty="0">
                <a:solidFill>
                  <a:schemeClr val="accent2">
                    <a:lumMod val="75000"/>
                  </a:schemeClr>
                </a:solidFill>
              </a:rPr>
              <a:t>soins, etc…</a:t>
            </a:r>
          </a:p>
          <a:p>
            <a:endParaRPr lang="fr-FR" sz="2000" dirty="0">
              <a:solidFill>
                <a:schemeClr val="accent2">
                  <a:lumMod val="75000"/>
                </a:schemeClr>
              </a:solidFill>
            </a:endParaRPr>
          </a:p>
          <a:p>
            <a:r>
              <a:rPr lang="fr-FR" sz="2000" b="1" dirty="0">
                <a:solidFill>
                  <a:srgbClr val="002060"/>
                </a:solidFill>
              </a:rPr>
              <a:t>L’aumônier national est lui aussi en lien avec les pouvoirs publics et présente la (ou les) position des protestants sur ces sujets.</a:t>
            </a:r>
          </a:p>
          <a:p>
            <a:endParaRPr lang="fr-FR" sz="2000" dirty="0">
              <a:solidFill>
                <a:srgbClr val="0070C0"/>
              </a:solidFill>
            </a:endParaRPr>
          </a:p>
          <a:p>
            <a:r>
              <a:rPr lang="fr-FR" sz="2000" dirty="0">
                <a:solidFill>
                  <a:srgbClr val="0070C0"/>
                </a:solidFill>
              </a:rPr>
              <a:t>Les équipes de soins peuvent échanger avec l’aumônier afin de réfléchir ensemble pour s’ajuster au mieux à certaines demandes des patients.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905" y="1531772"/>
            <a:ext cx="4486115" cy="4889500"/>
          </a:xfrm>
          <a:prstGeom prst="rect">
            <a:avLst/>
          </a:prstGeom>
          <a:ln w="38100">
            <a:solidFill>
              <a:schemeClr val="accent2"/>
            </a:solidFill>
          </a:ln>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151433" y="-29189"/>
            <a:ext cx="1346200" cy="1521205"/>
          </a:xfrm>
          <a:prstGeom prst="rect">
            <a:avLst/>
          </a:prstGeom>
          <a:effectLst>
            <a:glow rad="228600">
              <a:schemeClr val="accent1">
                <a:satMod val="175000"/>
                <a:alpha val="40000"/>
              </a:schemeClr>
            </a:glow>
            <a:softEdge rad="127000"/>
          </a:effectLst>
        </p:spPr>
      </p:pic>
    </p:spTree>
    <p:extLst>
      <p:ext uri="{BB962C8B-B14F-4D97-AF65-F5344CB8AC3E}">
        <p14:creationId xmlns:p14="http://schemas.microsoft.com/office/powerpoint/2010/main" val="13699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04167E-6 2.96296E-6 L 1.04167E-6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350"/>
                            </p:stCondLst>
                            <p:childTnLst>
                              <p:par>
                                <p:cTn id="12" presetID="21" presetClass="entr" presetSubtype="1" fill="hold" grpId="0" nodeType="afterEffect">
                                  <p:stCondLst>
                                    <p:cond delay="55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500"/>
                                        <p:tgtEl>
                                          <p:spTgt spid="4"/>
                                        </p:tgtEl>
                                      </p:cBhvr>
                                    </p:animEffect>
                                  </p:childTnLst>
                                </p:cTn>
                              </p:par>
                            </p:childTnLst>
                          </p:cTn>
                        </p:par>
                        <p:par>
                          <p:cTn id="15" fill="hold">
                            <p:stCondLst>
                              <p:cond delay="3400"/>
                            </p:stCondLst>
                            <p:childTnLst>
                              <p:par>
                                <p:cTn id="16" presetID="45" presetClass="entr" presetSubtype="0" fill="hold" nodeType="after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500"/>
                                        <p:tgtEl>
                                          <p:spTgt spid="8"/>
                                        </p:tgtEl>
                                      </p:cBhvr>
                                    </p:animEffect>
                                    <p:anim calcmode="lin" valueType="num">
                                      <p:cBhvr>
                                        <p:cTn id="19" dur="1500" fill="hold"/>
                                        <p:tgtEl>
                                          <p:spTgt spid="8"/>
                                        </p:tgtEl>
                                        <p:attrNameLst>
                                          <p:attrName>ppt_w</p:attrName>
                                        </p:attrNameLst>
                                      </p:cBhvr>
                                      <p:tavLst>
                                        <p:tav tm="0" fmla="#ppt_w*sin(2.5*pi*$)">
                                          <p:val>
                                            <p:fltVal val="0"/>
                                          </p:val>
                                        </p:tav>
                                        <p:tav tm="100000">
                                          <p:val>
                                            <p:fltVal val="1"/>
                                          </p:val>
                                        </p:tav>
                                      </p:tavLst>
                                    </p:anim>
                                    <p:anim calcmode="lin" valueType="num">
                                      <p:cBhvr>
                                        <p:cTn id="20" dur="15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5650"/>
                            </p:stCondLst>
                            <p:childTnLst>
                              <p:par>
                                <p:cTn id="22" presetID="26"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435">
                                          <p:stCondLst>
                                            <p:cond delay="0"/>
                                          </p:stCondLst>
                                        </p:cTn>
                                        <p:tgtEl>
                                          <p:spTgt spid="7"/>
                                        </p:tgtEl>
                                      </p:cBhvr>
                                    </p:animEffect>
                                    <p:anim calcmode="lin" valueType="num">
                                      <p:cBhvr>
                                        <p:cTn id="25"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8"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9"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30" dur="20">
                                          <p:stCondLst>
                                            <p:cond delay="487"/>
                                          </p:stCondLst>
                                        </p:cTn>
                                        <p:tgtEl>
                                          <p:spTgt spid="7"/>
                                        </p:tgtEl>
                                      </p:cBhvr>
                                      <p:to x="100000" y="60000"/>
                                    </p:animScale>
                                    <p:animScale>
                                      <p:cBhvr>
                                        <p:cTn id="31" dur="124" decel="50000">
                                          <p:stCondLst>
                                            <p:cond delay="507"/>
                                          </p:stCondLst>
                                        </p:cTn>
                                        <p:tgtEl>
                                          <p:spTgt spid="7"/>
                                        </p:tgtEl>
                                      </p:cBhvr>
                                      <p:to x="100000" y="100000"/>
                                    </p:animScale>
                                    <p:animScale>
                                      <p:cBhvr>
                                        <p:cTn id="32" dur="20">
                                          <p:stCondLst>
                                            <p:cond delay="984"/>
                                          </p:stCondLst>
                                        </p:cTn>
                                        <p:tgtEl>
                                          <p:spTgt spid="7"/>
                                        </p:tgtEl>
                                      </p:cBhvr>
                                      <p:to x="100000" y="80000"/>
                                    </p:animScale>
                                    <p:animScale>
                                      <p:cBhvr>
                                        <p:cTn id="33" dur="124" decel="50000">
                                          <p:stCondLst>
                                            <p:cond delay="1004"/>
                                          </p:stCondLst>
                                        </p:cTn>
                                        <p:tgtEl>
                                          <p:spTgt spid="7"/>
                                        </p:tgtEl>
                                      </p:cBhvr>
                                      <p:to x="100000" y="100000"/>
                                    </p:animScale>
                                    <p:animScale>
                                      <p:cBhvr>
                                        <p:cTn id="34" dur="20">
                                          <p:stCondLst>
                                            <p:cond delay="1231"/>
                                          </p:stCondLst>
                                        </p:cTn>
                                        <p:tgtEl>
                                          <p:spTgt spid="7"/>
                                        </p:tgtEl>
                                      </p:cBhvr>
                                      <p:to x="100000" y="90000"/>
                                    </p:animScale>
                                    <p:animScale>
                                      <p:cBhvr>
                                        <p:cTn id="35" dur="124" decel="50000">
                                          <p:stCondLst>
                                            <p:cond delay="1251"/>
                                          </p:stCondLst>
                                        </p:cTn>
                                        <p:tgtEl>
                                          <p:spTgt spid="7"/>
                                        </p:tgtEl>
                                      </p:cBhvr>
                                      <p:to x="100000" y="100000"/>
                                    </p:animScale>
                                    <p:animScale>
                                      <p:cBhvr>
                                        <p:cTn id="36" dur="20">
                                          <p:stCondLst>
                                            <p:cond delay="1356"/>
                                          </p:stCondLst>
                                        </p:cTn>
                                        <p:tgtEl>
                                          <p:spTgt spid="7"/>
                                        </p:tgtEl>
                                      </p:cBhvr>
                                      <p:to x="100000" y="95000"/>
                                    </p:animScale>
                                    <p:animScale>
                                      <p:cBhvr>
                                        <p:cTn id="37" dur="124" decel="50000">
                                          <p:stCondLst>
                                            <p:cond delay="1376"/>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87600" y="237464"/>
            <a:ext cx="6146800" cy="707886"/>
          </a:xfrm>
          <a:prstGeom prst="rect">
            <a:avLst/>
          </a:prstGeom>
          <a:noFill/>
        </p:spPr>
        <p:txBody>
          <a:bodyPr wrap="square" rtlCol="0">
            <a:spAutoFit/>
          </a:bodyPr>
          <a:lstStyle/>
          <a:p>
            <a:r>
              <a:rPr lang="fr-FR" sz="4000" dirty="0">
                <a:solidFill>
                  <a:srgbClr val="00B0F0"/>
                </a:solidFill>
              </a:rPr>
              <a:t>La musique à l’hôpital ?</a:t>
            </a:r>
          </a:p>
        </p:txBody>
      </p:sp>
      <p:sp>
        <p:nvSpPr>
          <p:cNvPr id="3" name="ZoneTexte 2"/>
          <p:cNvSpPr txBox="1"/>
          <p:nvPr/>
        </p:nvSpPr>
        <p:spPr>
          <a:xfrm>
            <a:off x="876300" y="1598186"/>
            <a:ext cx="5308600" cy="4093428"/>
          </a:xfrm>
          <a:prstGeom prst="rect">
            <a:avLst/>
          </a:prstGeom>
          <a:noFill/>
        </p:spPr>
        <p:txBody>
          <a:bodyPr wrap="square" rtlCol="0">
            <a:spAutoFit/>
          </a:bodyPr>
          <a:lstStyle/>
          <a:p>
            <a:r>
              <a:rPr lang="fr-FR" sz="2000" dirty="0">
                <a:solidFill>
                  <a:srgbClr val="0070C0"/>
                </a:solidFill>
              </a:rPr>
              <a:t>Chanter à l’hôpital ? …oui, parce que la musique et le chant utilisés comme une passerelle favorisent la rencontre et la relation avec le patient. Une mélodie,  quelques notes pour soulager, apaiser, amener un peu de bien-être, pour se détacher, ne serait-ce qu’un instant, de la gravité de la situation ou de l’anxiété. </a:t>
            </a:r>
          </a:p>
          <a:p>
            <a:r>
              <a:rPr lang="fr-FR" sz="2000" dirty="0">
                <a:solidFill>
                  <a:srgbClr val="0070C0"/>
                </a:solidFill>
              </a:rPr>
              <a:t>Elle devient alors un outil de connexion relationnelle, justement quand cette relation devient quasiment impossible pour le patient. Elle est donc thérapeutique et s’apparente à la musicothérapie. </a:t>
            </a:r>
          </a:p>
        </p:txBody>
      </p:sp>
      <p:sp>
        <p:nvSpPr>
          <p:cNvPr id="5" name="AutoShape 2" descr="7777036601_la-musique-qui-rend-heureu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l="9194" t="9569" r="13453" b="9342"/>
          <a:stretch/>
        </p:blipFill>
        <p:spPr>
          <a:xfrm>
            <a:off x="7062778" y="987286"/>
            <a:ext cx="4506922" cy="2657614"/>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700" y="3825537"/>
            <a:ext cx="3276600" cy="2457450"/>
          </a:xfrm>
          <a:prstGeom prst="rect">
            <a:avLst/>
          </a:prstGeom>
        </p:spPr>
      </p:pic>
      <p:pic>
        <p:nvPicPr>
          <p:cNvPr id="7" name="Sting - Saint Agnes and The Burning Trai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2300" y="5054262"/>
            <a:ext cx="609600" cy="609600"/>
          </a:xfrm>
          <a:prstGeom prst="rect">
            <a:avLst/>
          </a:prstGeom>
        </p:spPr>
      </p:pic>
    </p:spTree>
    <p:extLst>
      <p:ext uri="{BB962C8B-B14F-4D97-AF65-F5344CB8AC3E}">
        <p14:creationId xmlns:p14="http://schemas.microsoft.com/office/powerpoint/2010/main" val="28554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625" accel="50000" decel="50000" autoRev="1" fill="hold">
                                          <p:stCondLst>
                                            <p:cond delay="0"/>
                                          </p:stCondLst>
                                        </p:cTn>
                                        <p:tgtEl>
                                          <p:spTgt spid="2"/>
                                        </p:tgtEl>
                                        <p:attrNameLst>
                                          <p:attrName>ppt_x</p:attrName>
                                          <p:attrName>ppt_y</p:attrName>
                                        </p:attrNameLst>
                                      </p:cBhvr>
                                    </p:animMotion>
                                    <p:animRot by="1500000">
                                      <p:cBhvr>
                                        <p:cTn id="10" dur="313" fill="hold">
                                          <p:stCondLst>
                                            <p:cond delay="0"/>
                                          </p:stCondLst>
                                        </p:cTn>
                                        <p:tgtEl>
                                          <p:spTgt spid="2"/>
                                        </p:tgtEl>
                                        <p:attrNameLst>
                                          <p:attrName>r</p:attrName>
                                        </p:attrNameLst>
                                      </p:cBhvr>
                                    </p:animRot>
                                    <p:animRot by="-1500000">
                                      <p:cBhvr>
                                        <p:cTn id="11" dur="313" fill="hold">
                                          <p:stCondLst>
                                            <p:cond delay="313"/>
                                          </p:stCondLst>
                                        </p:cTn>
                                        <p:tgtEl>
                                          <p:spTgt spid="2"/>
                                        </p:tgtEl>
                                        <p:attrNameLst>
                                          <p:attrName>r</p:attrName>
                                        </p:attrNameLst>
                                      </p:cBhvr>
                                    </p:animRot>
                                    <p:animRot by="-1500000">
                                      <p:cBhvr>
                                        <p:cTn id="12" dur="313" fill="hold">
                                          <p:stCondLst>
                                            <p:cond delay="625"/>
                                          </p:stCondLst>
                                        </p:cTn>
                                        <p:tgtEl>
                                          <p:spTgt spid="2"/>
                                        </p:tgtEl>
                                        <p:attrNameLst>
                                          <p:attrName>r</p:attrName>
                                        </p:attrNameLst>
                                      </p:cBhvr>
                                    </p:animRot>
                                    <p:animRot by="1500000">
                                      <p:cBhvr>
                                        <p:cTn id="13" dur="313" fill="hold">
                                          <p:stCondLst>
                                            <p:cond delay="938"/>
                                          </p:stCondLst>
                                        </p:cTn>
                                        <p:tgtEl>
                                          <p:spTgt spid="2"/>
                                        </p:tgtEl>
                                        <p:attrNameLst>
                                          <p:attrName>r</p:attrName>
                                        </p:attrNameLst>
                                      </p:cBhvr>
                                    </p:animRot>
                                  </p:childTnLst>
                                </p:cTn>
                              </p:par>
                            </p:childTnLst>
                          </p:cTn>
                        </p:par>
                        <p:par>
                          <p:cTn id="14" fill="hold">
                            <p:stCondLst>
                              <p:cond delay="3625"/>
                            </p:stCondLst>
                            <p:childTnLst>
                              <p:par>
                                <p:cTn id="15" presetID="10" presetClass="entr" presetSubtype="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par>
                          <p:cTn id="18" fill="hold">
                            <p:stCondLst>
                              <p:cond delay="6125"/>
                            </p:stCondLst>
                            <p:childTnLst>
                              <p:par>
                                <p:cTn id="19" presetID="21" presetClass="entr" presetSubtype="1" fill="hold" nodeType="afterEffect">
                                  <p:stCondLst>
                                    <p:cond delay="100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1500"/>
                                        <p:tgtEl>
                                          <p:spTgt spid="10"/>
                                        </p:tgtEl>
                                      </p:cBhvr>
                                    </p:animEffect>
                                  </p:childTnLst>
                                </p:cTn>
                              </p:par>
                            </p:childTnLst>
                          </p:cTn>
                        </p:par>
                        <p:par>
                          <p:cTn id="22" fill="hold">
                            <p:stCondLst>
                              <p:cond delay="8625"/>
                            </p:stCondLst>
                            <p:childTnLst>
                              <p:par>
                                <p:cTn id="23" presetID="26" presetClass="entr" presetSubtype="0" fill="hold" nodeType="after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435">
                                          <p:stCondLst>
                                            <p:cond delay="0"/>
                                          </p:stCondLst>
                                        </p:cTn>
                                        <p:tgtEl>
                                          <p:spTgt spid="6"/>
                                        </p:tgtEl>
                                      </p:cBhvr>
                                    </p:animEffect>
                                    <p:anim calcmode="lin" valueType="num">
                                      <p:cBhvr>
                                        <p:cTn id="26"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31" dur="20">
                                          <p:stCondLst>
                                            <p:cond delay="487"/>
                                          </p:stCondLst>
                                        </p:cTn>
                                        <p:tgtEl>
                                          <p:spTgt spid="6"/>
                                        </p:tgtEl>
                                      </p:cBhvr>
                                      <p:to x="100000" y="60000"/>
                                    </p:animScale>
                                    <p:animScale>
                                      <p:cBhvr>
                                        <p:cTn id="32" dur="124" decel="50000">
                                          <p:stCondLst>
                                            <p:cond delay="507"/>
                                          </p:stCondLst>
                                        </p:cTn>
                                        <p:tgtEl>
                                          <p:spTgt spid="6"/>
                                        </p:tgtEl>
                                      </p:cBhvr>
                                      <p:to x="100000" y="100000"/>
                                    </p:animScale>
                                    <p:animScale>
                                      <p:cBhvr>
                                        <p:cTn id="33" dur="20">
                                          <p:stCondLst>
                                            <p:cond delay="984"/>
                                          </p:stCondLst>
                                        </p:cTn>
                                        <p:tgtEl>
                                          <p:spTgt spid="6"/>
                                        </p:tgtEl>
                                      </p:cBhvr>
                                      <p:to x="100000" y="80000"/>
                                    </p:animScale>
                                    <p:animScale>
                                      <p:cBhvr>
                                        <p:cTn id="34" dur="124" decel="50000">
                                          <p:stCondLst>
                                            <p:cond delay="1004"/>
                                          </p:stCondLst>
                                        </p:cTn>
                                        <p:tgtEl>
                                          <p:spTgt spid="6"/>
                                        </p:tgtEl>
                                      </p:cBhvr>
                                      <p:to x="100000" y="100000"/>
                                    </p:animScale>
                                    <p:animScale>
                                      <p:cBhvr>
                                        <p:cTn id="35" dur="20">
                                          <p:stCondLst>
                                            <p:cond delay="1231"/>
                                          </p:stCondLst>
                                        </p:cTn>
                                        <p:tgtEl>
                                          <p:spTgt spid="6"/>
                                        </p:tgtEl>
                                      </p:cBhvr>
                                      <p:to x="100000" y="90000"/>
                                    </p:animScale>
                                    <p:animScale>
                                      <p:cBhvr>
                                        <p:cTn id="36" dur="124" decel="50000">
                                          <p:stCondLst>
                                            <p:cond delay="1251"/>
                                          </p:stCondLst>
                                        </p:cTn>
                                        <p:tgtEl>
                                          <p:spTgt spid="6"/>
                                        </p:tgtEl>
                                      </p:cBhvr>
                                      <p:to x="100000" y="100000"/>
                                    </p:animScale>
                                    <p:animScale>
                                      <p:cBhvr>
                                        <p:cTn id="37" dur="20">
                                          <p:stCondLst>
                                            <p:cond delay="1356"/>
                                          </p:stCondLst>
                                        </p:cTn>
                                        <p:tgtEl>
                                          <p:spTgt spid="6"/>
                                        </p:tgtEl>
                                      </p:cBhvr>
                                      <p:to x="100000" y="95000"/>
                                    </p:animScale>
                                    <p:animScale>
                                      <p:cBhvr>
                                        <p:cTn id="38"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hold" display="0">
                  <p:stCondLst>
                    <p:cond delay="indefinite"/>
                  </p:stCondLst>
                  <p:endCondLst>
                    <p:cond evt="onStopAudio" delay="0">
                      <p:tgtEl>
                        <p:sldTgt/>
                      </p:tgtEl>
                    </p:cond>
                  </p:endCondLst>
                </p:cTn>
                <p:tgtEl>
                  <p:spTgt spid="7"/>
                </p:tgtEl>
              </p:cMediaNode>
            </p:audio>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ctrTitle"/>
          </p:nvPr>
        </p:nvSpPr>
        <p:spPr>
          <a:xfrm>
            <a:off x="1055709" y="-247415"/>
            <a:ext cx="9207500" cy="1646302"/>
          </a:xfrm>
        </p:spPr>
        <p:txBody>
          <a:bodyPr/>
          <a:lstStyle/>
          <a:p>
            <a:pPr algn="l"/>
            <a:r>
              <a:rPr lang="fr-FR" sz="4000" dirty="0"/>
              <a:t>L’aumônerie sous le regard institutionnel</a:t>
            </a:r>
          </a:p>
        </p:txBody>
      </p:sp>
      <p:sp>
        <p:nvSpPr>
          <p:cNvPr id="13" name="ZoneTexte 12"/>
          <p:cNvSpPr txBox="1"/>
          <p:nvPr/>
        </p:nvSpPr>
        <p:spPr>
          <a:xfrm>
            <a:off x="508000" y="3863061"/>
            <a:ext cx="10314488" cy="2893100"/>
          </a:xfrm>
          <a:prstGeom prst="rect">
            <a:avLst/>
          </a:prstGeom>
          <a:noFill/>
        </p:spPr>
        <p:txBody>
          <a:bodyPr wrap="square" rtlCol="0">
            <a:spAutoFit/>
          </a:bodyPr>
          <a:lstStyle/>
          <a:p>
            <a:r>
              <a:rPr lang="fr-FR" sz="2200" dirty="0" smtClean="0">
                <a:solidFill>
                  <a:schemeClr val="accent2">
                    <a:lumMod val="75000"/>
                  </a:schemeClr>
                </a:solidFill>
              </a:rPr>
              <a:t> </a:t>
            </a:r>
            <a:r>
              <a:rPr lang="fr-FR" sz="2000" dirty="0" smtClean="0">
                <a:solidFill>
                  <a:schemeClr val="accent2">
                    <a:lumMod val="75000"/>
                  </a:schemeClr>
                </a:solidFill>
              </a:rPr>
              <a:t>Conformément </a:t>
            </a:r>
            <a:r>
              <a:rPr lang="fr-FR" sz="2000" dirty="0">
                <a:solidFill>
                  <a:schemeClr val="accent2">
                    <a:lumMod val="75000"/>
                  </a:schemeClr>
                </a:solidFill>
              </a:rPr>
              <a:t>à la loi du 4 mars 2002, relative aux droits des malades, l’aumônerie contribue </a:t>
            </a:r>
            <a:r>
              <a:rPr lang="fr-FR" sz="2000" dirty="0">
                <a:solidFill>
                  <a:schemeClr val="accent2">
                    <a:lumMod val="50000"/>
                  </a:schemeClr>
                </a:solidFill>
              </a:rPr>
              <a:t>« </a:t>
            </a:r>
            <a:r>
              <a:rPr lang="fr-FR" sz="2000" b="1" dirty="0">
                <a:solidFill>
                  <a:srgbClr val="002060"/>
                </a:solidFill>
              </a:rPr>
              <a:t>au respect de la dignité de la personne malade, dans le respect de la vie privée, de la liberté de croyance et du secret des informations le concernant </a:t>
            </a:r>
            <a:r>
              <a:rPr lang="fr-FR" sz="2000" b="1" dirty="0" smtClean="0">
                <a:solidFill>
                  <a:srgbClr val="002060"/>
                </a:solidFill>
              </a:rPr>
              <a:t>».</a:t>
            </a:r>
          </a:p>
          <a:p>
            <a:endParaRPr lang="fr-FR" sz="2000" b="1" dirty="0">
              <a:solidFill>
                <a:srgbClr val="002060"/>
              </a:solidFill>
            </a:endParaRPr>
          </a:p>
          <a:p>
            <a:pPr algn="just"/>
            <a:r>
              <a:rPr lang="fr-FR" sz="2000" dirty="0" smtClean="0">
                <a:solidFill>
                  <a:srgbClr val="002060"/>
                </a:solidFill>
              </a:rPr>
              <a:t>Cadre de référence actuel : charte du 5 septembre 2011 - circulaire DGOS N° 2011 – 356</a:t>
            </a:r>
          </a:p>
          <a:p>
            <a:pPr algn="just"/>
            <a:r>
              <a:rPr lang="fr-FR" sz="2000" dirty="0" smtClean="0">
                <a:solidFill>
                  <a:srgbClr val="002060"/>
                </a:solidFill>
              </a:rPr>
              <a:t>Charte Nationale des aumôniers relevant de la fonction publique hospitalière. Elle a pour but de faciliter le dialogue quotidien entre les aumôniers et les directions d’établissement.</a:t>
            </a:r>
          </a:p>
          <a:p>
            <a:pPr algn="just"/>
            <a:endParaRPr lang="fr-FR" sz="2000" dirty="0"/>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431" y="1608649"/>
            <a:ext cx="2603715" cy="2123268"/>
          </a:xfrm>
          <a:prstGeom prst="rect">
            <a:avLst/>
          </a:prstGeom>
        </p:spPr>
      </p:pic>
      <p:sp>
        <p:nvSpPr>
          <p:cNvPr id="2" name="ZoneTexte 1"/>
          <p:cNvSpPr txBox="1"/>
          <p:nvPr/>
        </p:nvSpPr>
        <p:spPr>
          <a:xfrm>
            <a:off x="3529264" y="1608649"/>
            <a:ext cx="7293224" cy="2123658"/>
          </a:xfrm>
          <a:prstGeom prst="rect">
            <a:avLst/>
          </a:prstGeom>
          <a:noFill/>
        </p:spPr>
        <p:txBody>
          <a:bodyPr wrap="square" rtlCol="0">
            <a:spAutoFit/>
          </a:bodyPr>
          <a:lstStyle/>
          <a:p>
            <a:r>
              <a:rPr lang="fr-FR" sz="2200" dirty="0">
                <a:solidFill>
                  <a:schemeClr val="accent2">
                    <a:lumMod val="75000"/>
                  </a:schemeClr>
                </a:solidFill>
              </a:rPr>
              <a:t>La Constitution du 4 octobre 1958 rappelle que :</a:t>
            </a:r>
          </a:p>
          <a:p>
            <a:r>
              <a:rPr lang="fr-FR" sz="2200" dirty="0">
                <a:solidFill>
                  <a:schemeClr val="accent2">
                    <a:lumMod val="75000"/>
                  </a:schemeClr>
                </a:solidFill>
              </a:rPr>
              <a:t> </a:t>
            </a:r>
            <a:br>
              <a:rPr lang="fr-FR" sz="2200" dirty="0">
                <a:solidFill>
                  <a:schemeClr val="accent2">
                    <a:lumMod val="75000"/>
                  </a:schemeClr>
                </a:solidFill>
              </a:rPr>
            </a:br>
            <a:r>
              <a:rPr lang="fr-FR" sz="2200" b="1" dirty="0">
                <a:solidFill>
                  <a:srgbClr val="002060"/>
                </a:solidFill>
              </a:rPr>
              <a:t>« La France est une République... laïque.</a:t>
            </a:r>
          </a:p>
          <a:p>
            <a:r>
              <a:rPr lang="fr-FR" sz="2200" b="1" dirty="0">
                <a:solidFill>
                  <a:srgbClr val="002060"/>
                </a:solidFill>
              </a:rPr>
              <a:t>Elle assure l’égalité devant la loi de tous les citoyens sans distinction d'origine, de race ou de religion. </a:t>
            </a:r>
            <a:br>
              <a:rPr lang="fr-FR" sz="2200" b="1" dirty="0">
                <a:solidFill>
                  <a:srgbClr val="002060"/>
                </a:solidFill>
              </a:rPr>
            </a:br>
            <a:r>
              <a:rPr lang="fr-FR" sz="2200" b="1" dirty="0">
                <a:solidFill>
                  <a:srgbClr val="002060"/>
                </a:solidFill>
              </a:rPr>
              <a:t>Elle respecte toutes les croyances »...</a:t>
            </a:r>
          </a:p>
        </p:txBody>
      </p:sp>
    </p:spTree>
    <p:extLst>
      <p:ext uri="{BB962C8B-B14F-4D97-AF65-F5344CB8AC3E}">
        <p14:creationId xmlns:p14="http://schemas.microsoft.com/office/powerpoint/2010/main" val="380434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500"/>
                            </p:stCondLst>
                            <p:childTnLst>
                              <p:par>
                                <p:cTn id="11" presetID="26" presetClass="entr" presetSubtype="0" fill="hold" nodeType="after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435">
                                          <p:stCondLst>
                                            <p:cond delay="0"/>
                                          </p:stCondLst>
                                        </p:cTn>
                                        <p:tgtEl>
                                          <p:spTgt spid="14"/>
                                        </p:tgtEl>
                                      </p:cBhvr>
                                    </p:animEffect>
                                    <p:anim calcmode="lin" valueType="num">
                                      <p:cBhvr>
                                        <p:cTn id="14" dur="136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7"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8"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9" dur="19">
                                          <p:stCondLst>
                                            <p:cond delay="487"/>
                                          </p:stCondLst>
                                        </p:cTn>
                                        <p:tgtEl>
                                          <p:spTgt spid="14"/>
                                        </p:tgtEl>
                                      </p:cBhvr>
                                      <p:to x="100000" y="60000"/>
                                    </p:animScale>
                                    <p:animScale>
                                      <p:cBhvr>
                                        <p:cTn id="20" dur="124" decel="50000">
                                          <p:stCondLst>
                                            <p:cond delay="507"/>
                                          </p:stCondLst>
                                        </p:cTn>
                                        <p:tgtEl>
                                          <p:spTgt spid="14"/>
                                        </p:tgtEl>
                                      </p:cBhvr>
                                      <p:to x="100000" y="100000"/>
                                    </p:animScale>
                                    <p:animScale>
                                      <p:cBhvr>
                                        <p:cTn id="21" dur="19">
                                          <p:stCondLst>
                                            <p:cond delay="984"/>
                                          </p:stCondLst>
                                        </p:cTn>
                                        <p:tgtEl>
                                          <p:spTgt spid="14"/>
                                        </p:tgtEl>
                                      </p:cBhvr>
                                      <p:to x="100000" y="80000"/>
                                    </p:animScale>
                                    <p:animScale>
                                      <p:cBhvr>
                                        <p:cTn id="22" dur="124" decel="50000">
                                          <p:stCondLst>
                                            <p:cond delay="1003"/>
                                          </p:stCondLst>
                                        </p:cTn>
                                        <p:tgtEl>
                                          <p:spTgt spid="14"/>
                                        </p:tgtEl>
                                      </p:cBhvr>
                                      <p:to x="100000" y="100000"/>
                                    </p:animScale>
                                    <p:animScale>
                                      <p:cBhvr>
                                        <p:cTn id="23" dur="19">
                                          <p:stCondLst>
                                            <p:cond delay="1231"/>
                                          </p:stCondLst>
                                        </p:cTn>
                                        <p:tgtEl>
                                          <p:spTgt spid="14"/>
                                        </p:tgtEl>
                                      </p:cBhvr>
                                      <p:to x="100000" y="90000"/>
                                    </p:animScale>
                                    <p:animScale>
                                      <p:cBhvr>
                                        <p:cTn id="24" dur="124" decel="50000">
                                          <p:stCondLst>
                                            <p:cond delay="1251"/>
                                          </p:stCondLst>
                                        </p:cTn>
                                        <p:tgtEl>
                                          <p:spTgt spid="14"/>
                                        </p:tgtEl>
                                      </p:cBhvr>
                                      <p:to x="100000" y="100000"/>
                                    </p:animScale>
                                    <p:animScale>
                                      <p:cBhvr>
                                        <p:cTn id="25" dur="19">
                                          <p:stCondLst>
                                            <p:cond delay="1356"/>
                                          </p:stCondLst>
                                        </p:cTn>
                                        <p:tgtEl>
                                          <p:spTgt spid="14"/>
                                        </p:tgtEl>
                                      </p:cBhvr>
                                      <p:to x="100000" y="95000"/>
                                    </p:animScale>
                                    <p:animScale>
                                      <p:cBhvr>
                                        <p:cTn id="26" dur="124" decel="50000">
                                          <p:stCondLst>
                                            <p:cond delay="1376"/>
                                          </p:stCondLst>
                                        </p:cTn>
                                        <p:tgtEl>
                                          <p:spTgt spid="14"/>
                                        </p:tgtEl>
                                      </p:cBhvr>
                                      <p:to x="100000" y="100000"/>
                                    </p:animScale>
                                  </p:childTnLst>
                                </p:cTn>
                              </p:par>
                            </p:childTnLst>
                          </p:cTn>
                        </p:par>
                        <p:par>
                          <p:cTn id="27" fill="hold">
                            <p:stCondLst>
                              <p:cond delay="4000"/>
                            </p:stCondLst>
                            <p:childTnLst>
                              <p:par>
                                <p:cTn id="28" presetID="31"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500" fill="hold"/>
                                        <p:tgtEl>
                                          <p:spTgt spid="2"/>
                                        </p:tgtEl>
                                        <p:attrNameLst>
                                          <p:attrName>ppt_w</p:attrName>
                                        </p:attrNameLst>
                                      </p:cBhvr>
                                      <p:tavLst>
                                        <p:tav tm="0">
                                          <p:val>
                                            <p:fltVal val="0"/>
                                          </p:val>
                                        </p:tav>
                                        <p:tav tm="100000">
                                          <p:val>
                                            <p:strVal val="#ppt_w"/>
                                          </p:val>
                                        </p:tav>
                                      </p:tavLst>
                                    </p:anim>
                                    <p:anim calcmode="lin" valueType="num">
                                      <p:cBhvr>
                                        <p:cTn id="31" dur="1500" fill="hold"/>
                                        <p:tgtEl>
                                          <p:spTgt spid="2"/>
                                        </p:tgtEl>
                                        <p:attrNameLst>
                                          <p:attrName>ppt_h</p:attrName>
                                        </p:attrNameLst>
                                      </p:cBhvr>
                                      <p:tavLst>
                                        <p:tav tm="0">
                                          <p:val>
                                            <p:fltVal val="0"/>
                                          </p:val>
                                        </p:tav>
                                        <p:tav tm="100000">
                                          <p:val>
                                            <p:strVal val="#ppt_h"/>
                                          </p:val>
                                        </p:tav>
                                      </p:tavLst>
                                    </p:anim>
                                    <p:anim calcmode="lin" valueType="num">
                                      <p:cBhvr>
                                        <p:cTn id="32" dur="1500" fill="hold"/>
                                        <p:tgtEl>
                                          <p:spTgt spid="2"/>
                                        </p:tgtEl>
                                        <p:attrNameLst>
                                          <p:attrName>style.rotation</p:attrName>
                                        </p:attrNameLst>
                                      </p:cBhvr>
                                      <p:tavLst>
                                        <p:tav tm="0">
                                          <p:val>
                                            <p:fltVal val="90"/>
                                          </p:val>
                                        </p:tav>
                                        <p:tav tm="100000">
                                          <p:val>
                                            <p:fltVal val="0"/>
                                          </p:val>
                                        </p:tav>
                                      </p:tavLst>
                                    </p:anim>
                                    <p:animEffect transition="in" filter="fade">
                                      <p:cBhvr>
                                        <p:cTn id="33" dur="1500"/>
                                        <p:tgtEl>
                                          <p:spTgt spid="2"/>
                                        </p:tgtEl>
                                      </p:cBhvr>
                                    </p:animEffect>
                                  </p:childTnLst>
                                </p:cTn>
                              </p:par>
                            </p:childTnLst>
                          </p:cTn>
                        </p:par>
                        <p:par>
                          <p:cTn id="34" fill="hold">
                            <p:stCondLst>
                              <p:cond delay="5500"/>
                            </p:stCondLst>
                            <p:childTnLst>
                              <p:par>
                                <p:cTn id="35" presetID="31" presetClass="entr" presetSubtype="0" fill="hold" grpId="0" nodeType="afterEffect">
                                  <p:stCondLst>
                                    <p:cond delay="1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500" fill="hold"/>
                                        <p:tgtEl>
                                          <p:spTgt spid="13"/>
                                        </p:tgtEl>
                                        <p:attrNameLst>
                                          <p:attrName>ppt_w</p:attrName>
                                        </p:attrNameLst>
                                      </p:cBhvr>
                                      <p:tavLst>
                                        <p:tav tm="0">
                                          <p:val>
                                            <p:fltVal val="0"/>
                                          </p:val>
                                        </p:tav>
                                        <p:tav tm="100000">
                                          <p:val>
                                            <p:strVal val="#ppt_w"/>
                                          </p:val>
                                        </p:tav>
                                      </p:tavLst>
                                    </p:anim>
                                    <p:anim calcmode="lin" valueType="num">
                                      <p:cBhvr>
                                        <p:cTn id="38" dur="1500" fill="hold"/>
                                        <p:tgtEl>
                                          <p:spTgt spid="13"/>
                                        </p:tgtEl>
                                        <p:attrNameLst>
                                          <p:attrName>ppt_h</p:attrName>
                                        </p:attrNameLst>
                                      </p:cBhvr>
                                      <p:tavLst>
                                        <p:tav tm="0">
                                          <p:val>
                                            <p:fltVal val="0"/>
                                          </p:val>
                                        </p:tav>
                                        <p:tav tm="100000">
                                          <p:val>
                                            <p:strVal val="#ppt_h"/>
                                          </p:val>
                                        </p:tav>
                                      </p:tavLst>
                                    </p:anim>
                                    <p:anim calcmode="lin" valueType="num">
                                      <p:cBhvr>
                                        <p:cTn id="39" dur="1500" fill="hold"/>
                                        <p:tgtEl>
                                          <p:spTgt spid="13"/>
                                        </p:tgtEl>
                                        <p:attrNameLst>
                                          <p:attrName>style.rotation</p:attrName>
                                        </p:attrNameLst>
                                      </p:cBhvr>
                                      <p:tavLst>
                                        <p:tav tm="0">
                                          <p:val>
                                            <p:fltVal val="90"/>
                                          </p:val>
                                        </p:tav>
                                        <p:tav tm="100000">
                                          <p:val>
                                            <p:fltVal val="0"/>
                                          </p:val>
                                        </p:tav>
                                      </p:tavLst>
                                    </p:anim>
                                    <p:animEffect transition="in" filter="fade">
                                      <p:cBhvr>
                                        <p:cTn id="40"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09" y="291050"/>
            <a:ext cx="1820964" cy="2048585"/>
          </a:xfrm>
          <a:prstGeom prst="rect">
            <a:avLst/>
          </a:prstGeom>
        </p:spPr>
      </p:pic>
      <p:sp>
        <p:nvSpPr>
          <p:cNvPr id="11" name="Titre 1"/>
          <p:cNvSpPr>
            <a:spLocks noGrp="1"/>
          </p:cNvSpPr>
          <p:nvPr>
            <p:ph type="ctrTitle"/>
          </p:nvPr>
        </p:nvSpPr>
        <p:spPr>
          <a:xfrm>
            <a:off x="2211505" y="596624"/>
            <a:ext cx="7171881" cy="507536"/>
          </a:xfrm>
        </p:spPr>
        <p:txBody>
          <a:bodyPr/>
          <a:lstStyle/>
          <a:p>
            <a:pPr algn="ctr"/>
            <a:r>
              <a:rPr lang="fr-FR" sz="4000" dirty="0"/>
              <a:t>Le rôle de l’aumônier</a:t>
            </a:r>
          </a:p>
        </p:txBody>
      </p:sp>
      <p:sp>
        <p:nvSpPr>
          <p:cNvPr id="13" name="ZoneTexte 12"/>
          <p:cNvSpPr txBox="1"/>
          <p:nvPr/>
        </p:nvSpPr>
        <p:spPr>
          <a:xfrm>
            <a:off x="372533" y="1807169"/>
            <a:ext cx="10380134" cy="369332"/>
          </a:xfrm>
          <a:prstGeom prst="rect">
            <a:avLst/>
          </a:prstGeom>
          <a:noFill/>
        </p:spPr>
        <p:txBody>
          <a:bodyPr wrap="square" rtlCol="0">
            <a:spAutoFit/>
          </a:bodyPr>
          <a:lstStyle/>
          <a:p>
            <a:endParaRPr lang="fr-FR" dirty="0"/>
          </a:p>
        </p:txBody>
      </p:sp>
      <p:sp>
        <p:nvSpPr>
          <p:cNvPr id="4" name="ZoneTexte 3"/>
          <p:cNvSpPr txBox="1"/>
          <p:nvPr/>
        </p:nvSpPr>
        <p:spPr>
          <a:xfrm>
            <a:off x="592666" y="1807169"/>
            <a:ext cx="11482423" cy="4139595"/>
          </a:xfrm>
          <a:prstGeom prst="rect">
            <a:avLst/>
          </a:prstGeom>
          <a:noFill/>
        </p:spPr>
        <p:txBody>
          <a:bodyPr wrap="square" rtlCol="0">
            <a:spAutoFit/>
          </a:bodyPr>
          <a:lstStyle/>
          <a:p>
            <a:r>
              <a:rPr lang="fr-FR" sz="2400" dirty="0">
                <a:solidFill>
                  <a:schemeClr val="accent2">
                    <a:lumMod val="75000"/>
                  </a:schemeClr>
                </a:solidFill>
              </a:rPr>
              <a:t>				</a:t>
            </a:r>
            <a:r>
              <a:rPr lang="fr-FR" sz="2000" dirty="0">
                <a:solidFill>
                  <a:schemeClr val="accent2">
                    <a:lumMod val="75000"/>
                  </a:schemeClr>
                </a:solidFill>
              </a:rPr>
              <a:t>* L’aumônier est mandaté par la Fédération Protestante de France </a:t>
            </a:r>
          </a:p>
          <a:p>
            <a:r>
              <a:rPr lang="fr-FR" sz="2000" dirty="0">
                <a:solidFill>
                  <a:schemeClr val="accent2">
                    <a:lumMod val="75000"/>
                  </a:schemeClr>
                </a:solidFill>
              </a:rPr>
              <a:t>				</a:t>
            </a:r>
            <a:r>
              <a:rPr lang="fr-FR" sz="2000" dirty="0">
                <a:solidFill>
                  <a:schemeClr val="accent2">
                    <a:lumMod val="50000"/>
                  </a:schemeClr>
                </a:solidFill>
              </a:rPr>
              <a:t> </a:t>
            </a:r>
            <a:r>
              <a:rPr lang="fr-FR" sz="2000" dirty="0">
                <a:solidFill>
                  <a:schemeClr val="accent2">
                    <a:lumMod val="75000"/>
                  </a:schemeClr>
                </a:solidFill>
              </a:rPr>
              <a:t>Il est nommé par l’institution hospitalière et signe un contrat en </a:t>
            </a:r>
          </a:p>
          <a:p>
            <a:r>
              <a:rPr lang="fr-FR" sz="2000" dirty="0">
                <a:solidFill>
                  <a:schemeClr val="accent2">
                    <a:lumMod val="75000"/>
                  </a:schemeClr>
                </a:solidFill>
              </a:rPr>
              <a:t>                         tant que salarié. </a:t>
            </a:r>
          </a:p>
          <a:p>
            <a:endParaRPr lang="fr-FR" sz="2000" dirty="0">
              <a:solidFill>
                <a:schemeClr val="accent2">
                  <a:lumMod val="75000"/>
                </a:schemeClr>
              </a:solidFill>
            </a:endParaRPr>
          </a:p>
          <a:p>
            <a:r>
              <a:rPr lang="fr-FR" sz="2000" dirty="0">
                <a:solidFill>
                  <a:schemeClr val="accent2">
                    <a:lumMod val="75000"/>
                  </a:schemeClr>
                </a:solidFill>
              </a:rPr>
              <a:t>  * En plus de la formation théologique, </a:t>
            </a:r>
            <a:r>
              <a:rPr lang="fr-FR" sz="2000" b="1" dirty="0">
                <a:solidFill>
                  <a:srgbClr val="002060"/>
                </a:solidFill>
              </a:rPr>
              <a:t>les candidats à ce poste sont titulaires du </a:t>
            </a:r>
            <a:r>
              <a:rPr lang="fr-FR" sz="2000" b="1" dirty="0" err="1">
                <a:solidFill>
                  <a:srgbClr val="002060"/>
                </a:solidFill>
              </a:rPr>
              <a:t>DU</a:t>
            </a:r>
            <a:r>
              <a:rPr lang="fr-FR" sz="2000" b="1" dirty="0">
                <a:solidFill>
                  <a:srgbClr val="002060"/>
                </a:solidFill>
              </a:rPr>
              <a:t> aumônerie</a:t>
            </a:r>
            <a:r>
              <a:rPr lang="fr-FR" sz="2000" dirty="0">
                <a:solidFill>
                  <a:srgbClr val="002060"/>
                </a:solidFill>
              </a:rPr>
              <a:t> 	</a:t>
            </a:r>
            <a:r>
              <a:rPr lang="fr-FR" sz="2000" dirty="0">
                <a:solidFill>
                  <a:schemeClr val="accent2">
                    <a:lumMod val="75000"/>
                  </a:schemeClr>
                </a:solidFill>
              </a:rPr>
              <a:t>		</a:t>
            </a:r>
            <a:r>
              <a:rPr lang="fr-FR" sz="2000" b="1" dirty="0">
                <a:solidFill>
                  <a:schemeClr val="accent2">
                    <a:lumMod val="75000"/>
                  </a:schemeClr>
                </a:solidFill>
              </a:rPr>
              <a:t>	</a:t>
            </a:r>
          </a:p>
          <a:p>
            <a:r>
              <a:rPr lang="fr-FR" sz="2000" b="1" dirty="0">
                <a:solidFill>
                  <a:schemeClr val="accent2">
                    <a:lumMod val="75000"/>
                  </a:schemeClr>
                </a:solidFill>
              </a:rPr>
              <a:t>  * Le cahier des charges de l’aumônier : </a:t>
            </a:r>
          </a:p>
          <a:p>
            <a:endParaRPr lang="fr-FR" sz="2000" dirty="0">
              <a:solidFill>
                <a:schemeClr val="accent2">
                  <a:lumMod val="75000"/>
                </a:schemeClr>
              </a:solidFill>
            </a:endParaRPr>
          </a:p>
          <a:p>
            <a:r>
              <a:rPr lang="fr-FR" sz="2000" dirty="0">
                <a:solidFill>
                  <a:schemeClr val="accent2">
                    <a:lumMod val="75000"/>
                  </a:schemeClr>
                </a:solidFill>
              </a:rPr>
              <a:t>- Il a le souci du recrutement, de la formation et du suivi des </a:t>
            </a:r>
            <a:r>
              <a:rPr lang="fr-FR" sz="2000" dirty="0" smtClean="0">
                <a:solidFill>
                  <a:schemeClr val="accent2">
                    <a:lumMod val="75000"/>
                  </a:schemeClr>
                </a:solidFill>
              </a:rPr>
              <a:t>auxiliaires</a:t>
            </a:r>
            <a:endParaRPr lang="fr-FR" sz="2000" dirty="0">
              <a:solidFill>
                <a:schemeClr val="accent2">
                  <a:lumMod val="75000"/>
                </a:schemeClr>
              </a:solidFill>
            </a:endParaRPr>
          </a:p>
          <a:p>
            <a:r>
              <a:rPr lang="fr-FR" sz="2000" dirty="0">
                <a:solidFill>
                  <a:schemeClr val="accent2">
                    <a:lumMod val="75000"/>
                  </a:schemeClr>
                </a:solidFill>
              </a:rPr>
              <a:t>-</a:t>
            </a:r>
            <a:r>
              <a:rPr lang="fr-FR" sz="2000" dirty="0">
                <a:solidFill>
                  <a:srgbClr val="002060"/>
                </a:solidFill>
              </a:rPr>
              <a:t> </a:t>
            </a:r>
            <a:r>
              <a:rPr lang="fr-FR" sz="2000" b="1" dirty="0">
                <a:solidFill>
                  <a:srgbClr val="002060"/>
                </a:solidFill>
              </a:rPr>
              <a:t>Il est, avec le président de la Commission d’aumônerie, l’interlocuteur de l’institution  hospitalière. </a:t>
            </a:r>
          </a:p>
          <a:p>
            <a:r>
              <a:rPr lang="fr-FR" sz="2000" dirty="0">
                <a:solidFill>
                  <a:schemeClr val="accent2">
                    <a:lumMod val="75000"/>
                  </a:schemeClr>
                </a:solidFill>
              </a:rPr>
              <a:t>- Il effectue aussi des visites. </a:t>
            </a:r>
          </a:p>
          <a:p>
            <a:endParaRPr lang="fr-FR" sz="1900" dirty="0">
              <a:solidFill>
                <a:schemeClr val="accent2">
                  <a:lumMod val="75000"/>
                </a:schemeClr>
              </a:solidFill>
            </a:endParaRPr>
          </a:p>
        </p:txBody>
      </p:sp>
    </p:spTree>
    <p:extLst>
      <p:ext uri="{BB962C8B-B14F-4D97-AF65-F5344CB8AC3E}">
        <p14:creationId xmlns:p14="http://schemas.microsoft.com/office/powerpoint/2010/main" val="1440302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ppt_w</p:attrName>
                                        </p:attrNameLst>
                                      </p:cBhvr>
                                      <p:tavLst>
                                        <p:tav tm="0" fmla="#ppt_w*sin(2.5*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500"/>
                                        <p:tgtEl>
                                          <p:spTgt spid="3"/>
                                        </p:tgtEl>
                                      </p:cBhvr>
                                    </p:animEffect>
                                    <p:anim calcmode="lin" valueType="num">
                                      <p:cBhvr>
                                        <p:cTn id="14" dur="1500" fill="hold"/>
                                        <p:tgtEl>
                                          <p:spTgt spid="3"/>
                                        </p:tgtEl>
                                        <p:attrNameLst>
                                          <p:attrName>ppt_x</p:attrName>
                                        </p:attrNameLst>
                                      </p:cBhvr>
                                      <p:tavLst>
                                        <p:tav tm="0">
                                          <p:val>
                                            <p:strVal val="#ppt_x"/>
                                          </p:val>
                                        </p:tav>
                                        <p:tav tm="100000">
                                          <p:val>
                                            <p:strVal val="#ppt_x"/>
                                          </p:val>
                                        </p:tav>
                                      </p:tavLst>
                                    </p:anim>
                                    <p:anim calcmode="lin" valueType="num">
                                      <p:cBhvr>
                                        <p:cTn id="15" dur="1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6" presetClass="entr" presetSubtype="21"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ctrTitle"/>
          </p:nvPr>
        </p:nvSpPr>
        <p:spPr>
          <a:xfrm>
            <a:off x="3159421" y="823"/>
            <a:ext cx="4900390" cy="1244445"/>
          </a:xfrm>
        </p:spPr>
        <p:txBody>
          <a:bodyPr anchor="t"/>
          <a:lstStyle/>
          <a:p>
            <a:pPr algn="ctr"/>
            <a:r>
              <a:rPr lang="fr-FR" sz="3200" dirty="0"/>
              <a:t>Qui sont les visiteurs ? </a:t>
            </a:r>
            <a:br>
              <a:rPr lang="fr-FR" sz="3200" dirty="0"/>
            </a:br>
            <a:r>
              <a:rPr lang="fr-FR" sz="3200" dirty="0"/>
              <a:t>Une équipe d’abord</a:t>
            </a: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20085" t="5662" r="15599" b="13158"/>
          <a:stretch/>
        </p:blipFill>
        <p:spPr>
          <a:xfrm>
            <a:off x="4208746" y="1582870"/>
            <a:ext cx="2997656" cy="2837733"/>
          </a:xfrm>
          <a:prstGeom prst="ellipse">
            <a:avLst/>
          </a:prstGeom>
          <a:ln w="635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l="10970" t="14297" r="16581" b="23484"/>
          <a:stretch/>
        </p:blipFill>
        <p:spPr>
          <a:xfrm rot="5400000">
            <a:off x="149904" y="2659442"/>
            <a:ext cx="1959620" cy="1262184"/>
          </a:xfrm>
          <a:prstGeom prst="rect">
            <a:avLst/>
          </a:prstGeom>
          <a:effectLst>
            <a:softEdge rad="63500"/>
          </a:effectLst>
        </p:spPr>
      </p:pic>
      <p:pic>
        <p:nvPicPr>
          <p:cNvPr id="6" name="Image 5"/>
          <p:cNvPicPr>
            <a:picLocks noChangeAspect="1"/>
          </p:cNvPicPr>
          <p:nvPr/>
        </p:nvPicPr>
        <p:blipFill rotWithShape="1">
          <a:blip r:embed="rId6">
            <a:extLst>
              <a:ext uri="{28A0092B-C50C-407E-A947-70E740481C1C}">
                <a14:useLocalDpi xmlns:a14="http://schemas.microsoft.com/office/drawing/2010/main" val="0"/>
              </a:ext>
            </a:extLst>
          </a:blip>
          <a:srcRect l="18025" t="33889" r="73513" b="43754"/>
          <a:stretch/>
        </p:blipFill>
        <p:spPr>
          <a:xfrm>
            <a:off x="10068844" y="2836218"/>
            <a:ext cx="1599035" cy="3168770"/>
          </a:xfrm>
          <a:prstGeom prst="rect">
            <a:avLst/>
          </a:prstGeom>
          <a:effectLst>
            <a:softEdge rad="127000"/>
          </a:effectLst>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2055" y="1413831"/>
            <a:ext cx="1554737" cy="2540520"/>
          </a:xfrm>
          <a:prstGeom prst="rect">
            <a:avLst/>
          </a:prstGeom>
          <a:ln>
            <a:noFill/>
          </a:ln>
          <a:effectLst>
            <a:glow rad="228600">
              <a:schemeClr val="accent2">
                <a:satMod val="175000"/>
                <a:alpha val="40000"/>
              </a:schemeClr>
            </a:glow>
            <a:softEdge rad="112500"/>
          </a:effectLst>
        </p:spPr>
      </p:pic>
      <p:pic>
        <p:nvPicPr>
          <p:cNvPr id="8" name="Image 7"/>
          <p:cNvPicPr>
            <a:picLocks noChangeAspect="1"/>
          </p:cNvPicPr>
          <p:nvPr/>
        </p:nvPicPr>
        <p:blipFill rotWithShape="1">
          <a:blip r:embed="rId8">
            <a:extLst>
              <a:ext uri="{28A0092B-C50C-407E-A947-70E740481C1C}">
                <a14:useLocalDpi xmlns:a14="http://schemas.microsoft.com/office/drawing/2010/main" val="0"/>
              </a:ext>
            </a:extLst>
          </a:blip>
          <a:srcRect l="23750"/>
          <a:stretch/>
        </p:blipFill>
        <p:spPr>
          <a:xfrm>
            <a:off x="10200946" y="400833"/>
            <a:ext cx="1594756" cy="1568617"/>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softEdge rad="31750"/>
          </a:effectLst>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008" y="4207485"/>
            <a:ext cx="1599412" cy="2328259"/>
          </a:xfrm>
          <a:prstGeom prst="rect">
            <a:avLst/>
          </a:prstGeom>
          <a:effectLst>
            <a:softEdge rad="63500"/>
          </a:effectLst>
        </p:spPr>
      </p:pic>
      <p:pic>
        <p:nvPicPr>
          <p:cNvPr id="12" name="Image 11"/>
          <p:cNvPicPr>
            <a:picLocks noChangeAspect="1"/>
          </p:cNvPicPr>
          <p:nvPr/>
        </p:nvPicPr>
        <p:blipFill rotWithShape="1">
          <a:blip r:embed="rId10">
            <a:extLst>
              <a:ext uri="{28A0092B-C50C-407E-A947-70E740481C1C}">
                <a14:useLocalDpi xmlns:a14="http://schemas.microsoft.com/office/drawing/2010/main" val="0"/>
              </a:ext>
            </a:extLst>
          </a:blip>
          <a:srcRect t="5128"/>
          <a:stretch/>
        </p:blipFill>
        <p:spPr>
          <a:xfrm>
            <a:off x="7460628" y="2577593"/>
            <a:ext cx="1947708" cy="1863551"/>
          </a:xfrm>
          <a:prstGeom prst="rect">
            <a:avLst/>
          </a:prstGeom>
        </p:spPr>
      </p:pic>
      <p:sp>
        <p:nvSpPr>
          <p:cNvPr id="4" name="ZoneTexte 3"/>
          <p:cNvSpPr txBox="1"/>
          <p:nvPr/>
        </p:nvSpPr>
        <p:spPr>
          <a:xfrm>
            <a:off x="2412050" y="4596752"/>
            <a:ext cx="7096495" cy="1938992"/>
          </a:xfrm>
          <a:prstGeom prst="rect">
            <a:avLst/>
          </a:prstGeom>
          <a:solidFill>
            <a:schemeClr val="accent1">
              <a:lumMod val="20000"/>
              <a:lumOff val="80000"/>
            </a:schemeClr>
          </a:solidFill>
        </p:spPr>
        <p:txBody>
          <a:bodyPr wrap="square" rtlCol="0">
            <a:spAutoFit/>
          </a:bodyPr>
          <a:lstStyle/>
          <a:p>
            <a:r>
              <a:rPr lang="fr-FR" sz="2000" dirty="0">
                <a:solidFill>
                  <a:srgbClr val="0070C0"/>
                </a:solidFill>
              </a:rPr>
              <a:t>Croyants et solidaires, les </a:t>
            </a:r>
            <a:r>
              <a:rPr lang="fr-FR" sz="2000" dirty="0" smtClean="0">
                <a:solidFill>
                  <a:srgbClr val="0070C0"/>
                </a:solidFill>
              </a:rPr>
              <a:t>auxiliaires </a:t>
            </a:r>
            <a:r>
              <a:rPr lang="fr-FR" sz="2000" dirty="0">
                <a:solidFill>
                  <a:srgbClr val="0070C0"/>
                </a:solidFill>
              </a:rPr>
              <a:t>viennent d’églises différentes et ils sont  à l’écoute des patients et de leur famille. L’objectif principal est la rencontre « en toute humanité » et dans cette écoute tenter de rejoindre cette femme, cet homme pour lui donner une parole d’espérance et de soutien…</a:t>
            </a:r>
          </a:p>
        </p:txBody>
      </p:sp>
      <p:pic>
        <p:nvPicPr>
          <p:cNvPr id="15"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18305" t="17264" r="50000" b="19337"/>
          <a:stretch/>
        </p:blipFill>
        <p:spPr bwMode="auto">
          <a:xfrm>
            <a:off x="560408" y="186743"/>
            <a:ext cx="1357177" cy="2036079"/>
          </a:xfrm>
          <a:prstGeom prst="roundRect">
            <a:avLst>
              <a:gd name="adj" fmla="val 8594"/>
            </a:avLst>
          </a:prstGeom>
          <a:solidFill>
            <a:srgbClr val="FFFFFF">
              <a:shade val="85000"/>
            </a:srgbClr>
          </a:solidFill>
          <a:ln w="38100">
            <a:noFill/>
          </a:ln>
          <a:effectLst>
            <a:glow rad="228600">
              <a:schemeClr val="accent2">
                <a:satMod val="175000"/>
                <a:alpha val="40000"/>
              </a:schemeClr>
            </a:glow>
          </a:effectLst>
        </p:spPr>
      </p:pic>
      <p:sp>
        <p:nvSpPr>
          <p:cNvPr id="5" name="ZoneTexte 4"/>
          <p:cNvSpPr txBox="1"/>
          <p:nvPr/>
        </p:nvSpPr>
        <p:spPr>
          <a:xfrm>
            <a:off x="655401" y="1903814"/>
            <a:ext cx="1105405" cy="369332"/>
          </a:xfrm>
          <a:prstGeom prst="rect">
            <a:avLst/>
          </a:prstGeom>
          <a:noFill/>
        </p:spPr>
        <p:txBody>
          <a:bodyPr wrap="square" rtlCol="0">
            <a:spAutoFit/>
          </a:bodyPr>
          <a:lstStyle/>
          <a:p>
            <a:r>
              <a:rPr lang="fr-FR" dirty="0" err="1">
                <a:solidFill>
                  <a:schemeClr val="bg1"/>
                </a:solidFill>
              </a:rPr>
              <a:t>Véréna</a:t>
            </a:r>
            <a:endParaRPr lang="fr-FR" dirty="0">
              <a:solidFill>
                <a:schemeClr val="bg1"/>
              </a:solidFill>
            </a:endParaRPr>
          </a:p>
        </p:txBody>
      </p:sp>
      <p:sp>
        <p:nvSpPr>
          <p:cNvPr id="9" name="ZoneTexte 8"/>
          <p:cNvSpPr txBox="1"/>
          <p:nvPr/>
        </p:nvSpPr>
        <p:spPr>
          <a:xfrm>
            <a:off x="713941" y="3693293"/>
            <a:ext cx="1203644" cy="369332"/>
          </a:xfrm>
          <a:prstGeom prst="rect">
            <a:avLst/>
          </a:prstGeom>
          <a:noFill/>
        </p:spPr>
        <p:txBody>
          <a:bodyPr wrap="square" rtlCol="0">
            <a:spAutoFit/>
          </a:bodyPr>
          <a:lstStyle/>
          <a:p>
            <a:r>
              <a:rPr lang="fr-FR" dirty="0">
                <a:solidFill>
                  <a:schemeClr val="bg1"/>
                </a:solidFill>
              </a:rPr>
              <a:t>Evelyne</a:t>
            </a:r>
          </a:p>
        </p:txBody>
      </p:sp>
      <p:sp>
        <p:nvSpPr>
          <p:cNvPr id="13" name="ZoneTexte 12"/>
          <p:cNvSpPr txBox="1"/>
          <p:nvPr/>
        </p:nvSpPr>
        <p:spPr>
          <a:xfrm>
            <a:off x="685800" y="4584700"/>
            <a:ext cx="45719" cy="369332"/>
          </a:xfrm>
          <a:prstGeom prst="rect">
            <a:avLst/>
          </a:prstGeom>
          <a:noFill/>
        </p:spPr>
        <p:txBody>
          <a:bodyPr wrap="square" rtlCol="0">
            <a:spAutoFit/>
          </a:bodyPr>
          <a:lstStyle/>
          <a:p>
            <a:endParaRPr lang="fr-FR" dirty="0"/>
          </a:p>
        </p:txBody>
      </p:sp>
      <p:sp>
        <p:nvSpPr>
          <p:cNvPr id="17" name="ZoneTexte 16"/>
          <p:cNvSpPr txBox="1"/>
          <p:nvPr/>
        </p:nvSpPr>
        <p:spPr>
          <a:xfrm>
            <a:off x="388444" y="6114169"/>
            <a:ext cx="1512520" cy="369332"/>
          </a:xfrm>
          <a:prstGeom prst="rect">
            <a:avLst/>
          </a:prstGeom>
          <a:noFill/>
        </p:spPr>
        <p:txBody>
          <a:bodyPr wrap="square" rtlCol="0">
            <a:spAutoFit/>
          </a:bodyPr>
          <a:lstStyle/>
          <a:p>
            <a:r>
              <a:rPr lang="fr-FR" dirty="0">
                <a:solidFill>
                  <a:schemeClr val="bg1"/>
                </a:solidFill>
              </a:rPr>
              <a:t>Nelly</a:t>
            </a:r>
          </a:p>
        </p:txBody>
      </p:sp>
      <p:sp>
        <p:nvSpPr>
          <p:cNvPr id="18" name="ZoneTexte 17"/>
          <p:cNvSpPr txBox="1"/>
          <p:nvPr/>
        </p:nvSpPr>
        <p:spPr>
          <a:xfrm>
            <a:off x="2412050" y="1572060"/>
            <a:ext cx="1364210" cy="369332"/>
          </a:xfrm>
          <a:prstGeom prst="rect">
            <a:avLst/>
          </a:prstGeom>
          <a:noFill/>
        </p:spPr>
        <p:txBody>
          <a:bodyPr wrap="square" rtlCol="0">
            <a:spAutoFit/>
          </a:bodyPr>
          <a:lstStyle/>
          <a:p>
            <a:r>
              <a:rPr lang="fr-FR" dirty="0">
                <a:solidFill>
                  <a:schemeClr val="bg1"/>
                </a:solidFill>
              </a:rPr>
              <a:t>Malcolm</a:t>
            </a:r>
          </a:p>
        </p:txBody>
      </p:sp>
      <p:sp>
        <p:nvSpPr>
          <p:cNvPr id="21" name="ZoneTexte 20"/>
          <p:cNvSpPr txBox="1"/>
          <p:nvPr/>
        </p:nvSpPr>
        <p:spPr>
          <a:xfrm>
            <a:off x="10417453" y="2052861"/>
            <a:ext cx="1687833" cy="369332"/>
          </a:xfrm>
          <a:prstGeom prst="rect">
            <a:avLst/>
          </a:prstGeom>
          <a:noFill/>
        </p:spPr>
        <p:txBody>
          <a:bodyPr wrap="square" rtlCol="0">
            <a:spAutoFit/>
          </a:bodyPr>
          <a:lstStyle/>
          <a:p>
            <a:r>
              <a:rPr lang="fr-FR" dirty="0">
                <a:solidFill>
                  <a:srgbClr val="002060"/>
                </a:solidFill>
              </a:rPr>
              <a:t>Marie Noëlle</a:t>
            </a:r>
          </a:p>
        </p:txBody>
      </p:sp>
      <p:sp>
        <p:nvSpPr>
          <p:cNvPr id="22" name="ZoneTexte 21"/>
          <p:cNvSpPr txBox="1"/>
          <p:nvPr/>
        </p:nvSpPr>
        <p:spPr>
          <a:xfrm>
            <a:off x="10551674" y="5871037"/>
            <a:ext cx="1551805" cy="369332"/>
          </a:xfrm>
          <a:prstGeom prst="rect">
            <a:avLst/>
          </a:prstGeom>
          <a:noFill/>
        </p:spPr>
        <p:txBody>
          <a:bodyPr wrap="square" rtlCol="0">
            <a:spAutoFit/>
          </a:bodyPr>
          <a:lstStyle/>
          <a:p>
            <a:r>
              <a:rPr lang="fr-FR" dirty="0"/>
              <a:t>Pascale</a:t>
            </a:r>
          </a:p>
        </p:txBody>
      </p:sp>
      <p:pic>
        <p:nvPicPr>
          <p:cNvPr id="23" name="The Piano Guys - )Rockelbel's Canon (Pachelbel Canon In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76518" y="6294659"/>
            <a:ext cx="609600" cy="609600"/>
          </a:xfrm>
          <a:prstGeom prst="rect">
            <a:avLst/>
          </a:prstGeom>
        </p:spPr>
      </p:pic>
      <p:sp>
        <p:nvSpPr>
          <p:cNvPr id="14" name="ZoneTexte 13"/>
          <p:cNvSpPr txBox="1"/>
          <p:nvPr/>
        </p:nvSpPr>
        <p:spPr>
          <a:xfrm>
            <a:off x="7952508" y="2176618"/>
            <a:ext cx="1258220" cy="369332"/>
          </a:xfrm>
          <a:prstGeom prst="rect">
            <a:avLst/>
          </a:prstGeom>
          <a:noFill/>
        </p:spPr>
        <p:txBody>
          <a:bodyPr wrap="square" rtlCol="0">
            <a:spAutoFit/>
          </a:bodyPr>
          <a:lstStyle/>
          <a:p>
            <a:r>
              <a:rPr lang="fr-FR" dirty="0" smtClean="0">
                <a:solidFill>
                  <a:srgbClr val="002060"/>
                </a:solidFill>
              </a:rPr>
              <a:t>Stéphanie</a:t>
            </a:r>
            <a:endParaRPr lang="fr-FR" dirty="0">
              <a:solidFill>
                <a:srgbClr val="002060"/>
              </a:solidFill>
            </a:endParaRPr>
          </a:p>
        </p:txBody>
      </p:sp>
      <p:pic>
        <p:nvPicPr>
          <p:cNvPr id="24" name="Image 23" descr="C:\Users\protest-rms\Desktop\38720606_2118286308435856_3709601573253414912_o.jpg"/>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l="21825" t="7027" r="69421" b="43759"/>
          <a:stretch/>
        </p:blipFill>
        <p:spPr bwMode="auto">
          <a:xfrm>
            <a:off x="7823148" y="186743"/>
            <a:ext cx="1516940" cy="19898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6571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30903" fill="hold"/>
                                        <p:tgtEl>
                                          <p:spTgt spid="23"/>
                                        </p:tgtEl>
                                      </p:cBhvr>
                                    </p:cmd>
                                  </p:childTnLst>
                                </p:cTn>
                              </p:par>
                              <p:par>
                                <p:cTn id="7" presetID="34" presetClass="emph" presetSubtype="0" fill="hold" grpId="0" nodeType="withEffect">
                                  <p:stCondLst>
                                    <p:cond delay="0"/>
                                  </p:stCondLst>
                                  <p:iterate type="lt">
                                    <p:tmPct val="10000"/>
                                  </p:iterate>
                                  <p:childTnLst>
                                    <p:animMotion origin="layout" path="M -2.5E-6 0.07222 L -2.5E-6 0 " pathEditMode="relative" rAng="0" ptsTypes="AA">
                                      <p:cBhvr>
                                        <p:cTn id="8" dur="500" accel="50000" decel="50000" autoRev="1" fill="hold">
                                          <p:stCondLst>
                                            <p:cond delay="0"/>
                                          </p:stCondLst>
                                        </p:cTn>
                                        <p:tgtEl>
                                          <p:spTgt spid="11"/>
                                        </p:tgtEl>
                                        <p:attrNameLst>
                                          <p:attrName>ppt_x</p:attrName>
                                          <p:attrName>ppt_y</p:attrName>
                                        </p:attrNameLst>
                                      </p:cBhvr>
                                      <p:rCtr x="0" y="-3611"/>
                                    </p:animMotion>
                                    <p:animRot by="1500000">
                                      <p:cBhvr>
                                        <p:cTn id="9" dur="250" fill="hold">
                                          <p:stCondLst>
                                            <p:cond delay="0"/>
                                          </p:stCondLst>
                                        </p:cTn>
                                        <p:tgtEl>
                                          <p:spTgt spid="11"/>
                                        </p:tgtEl>
                                        <p:attrNameLst>
                                          <p:attrName>r</p:attrName>
                                        </p:attrNameLst>
                                      </p:cBhvr>
                                    </p:animRot>
                                    <p:animRot by="-1500000">
                                      <p:cBhvr>
                                        <p:cTn id="10" dur="250" fill="hold">
                                          <p:stCondLst>
                                            <p:cond delay="250"/>
                                          </p:stCondLst>
                                        </p:cTn>
                                        <p:tgtEl>
                                          <p:spTgt spid="11"/>
                                        </p:tgtEl>
                                        <p:attrNameLst>
                                          <p:attrName>r</p:attrName>
                                        </p:attrNameLst>
                                      </p:cBhvr>
                                    </p:animRot>
                                    <p:animRot by="-1500000">
                                      <p:cBhvr>
                                        <p:cTn id="11" dur="250" fill="hold">
                                          <p:stCondLst>
                                            <p:cond delay="500"/>
                                          </p:stCondLst>
                                        </p:cTn>
                                        <p:tgtEl>
                                          <p:spTgt spid="11"/>
                                        </p:tgtEl>
                                        <p:attrNameLst>
                                          <p:attrName>r</p:attrName>
                                        </p:attrNameLst>
                                      </p:cBhvr>
                                    </p:animRot>
                                    <p:animRot by="1500000">
                                      <p:cBhvr>
                                        <p:cTn id="12" dur="250" fill="hold">
                                          <p:stCondLst>
                                            <p:cond delay="750"/>
                                          </p:stCondLst>
                                        </p:cTn>
                                        <p:tgtEl>
                                          <p:spTgt spid="11"/>
                                        </p:tgtEl>
                                        <p:attrNameLst>
                                          <p:attrName>r</p:attrName>
                                        </p:attrNameLst>
                                      </p:cBhvr>
                                    </p:animRot>
                                  </p:childTnLst>
                                </p:cTn>
                              </p:par>
                              <p:par>
                                <p:cTn id="13" presetID="26" presetClass="entr" presetSubtype="0" fill="hold" nodeType="withEffect">
                                  <p:stCondLst>
                                    <p:cond delay="280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435">
                                          <p:stCondLst>
                                            <p:cond delay="0"/>
                                          </p:stCondLst>
                                        </p:cTn>
                                        <p:tgtEl>
                                          <p:spTgt spid="15"/>
                                        </p:tgtEl>
                                      </p:cBhvr>
                                    </p:animEffect>
                                    <p:anim calcmode="lin" valueType="num">
                                      <p:cBhvr>
                                        <p:cTn id="16"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21" dur="20">
                                          <p:stCondLst>
                                            <p:cond delay="487"/>
                                          </p:stCondLst>
                                        </p:cTn>
                                        <p:tgtEl>
                                          <p:spTgt spid="15"/>
                                        </p:tgtEl>
                                      </p:cBhvr>
                                      <p:to x="100000" y="60000"/>
                                    </p:animScale>
                                    <p:animScale>
                                      <p:cBhvr>
                                        <p:cTn id="22" dur="124" decel="50000">
                                          <p:stCondLst>
                                            <p:cond delay="507"/>
                                          </p:stCondLst>
                                        </p:cTn>
                                        <p:tgtEl>
                                          <p:spTgt spid="15"/>
                                        </p:tgtEl>
                                      </p:cBhvr>
                                      <p:to x="100000" y="100000"/>
                                    </p:animScale>
                                    <p:animScale>
                                      <p:cBhvr>
                                        <p:cTn id="23" dur="20">
                                          <p:stCondLst>
                                            <p:cond delay="984"/>
                                          </p:stCondLst>
                                        </p:cTn>
                                        <p:tgtEl>
                                          <p:spTgt spid="15"/>
                                        </p:tgtEl>
                                      </p:cBhvr>
                                      <p:to x="100000" y="80000"/>
                                    </p:animScale>
                                    <p:animScale>
                                      <p:cBhvr>
                                        <p:cTn id="24" dur="124" decel="50000">
                                          <p:stCondLst>
                                            <p:cond delay="1004"/>
                                          </p:stCondLst>
                                        </p:cTn>
                                        <p:tgtEl>
                                          <p:spTgt spid="15"/>
                                        </p:tgtEl>
                                      </p:cBhvr>
                                      <p:to x="100000" y="100000"/>
                                    </p:animScale>
                                    <p:animScale>
                                      <p:cBhvr>
                                        <p:cTn id="25" dur="20">
                                          <p:stCondLst>
                                            <p:cond delay="1231"/>
                                          </p:stCondLst>
                                        </p:cTn>
                                        <p:tgtEl>
                                          <p:spTgt spid="15"/>
                                        </p:tgtEl>
                                      </p:cBhvr>
                                      <p:to x="100000" y="90000"/>
                                    </p:animScale>
                                    <p:animScale>
                                      <p:cBhvr>
                                        <p:cTn id="26" dur="124" decel="50000">
                                          <p:stCondLst>
                                            <p:cond delay="1251"/>
                                          </p:stCondLst>
                                        </p:cTn>
                                        <p:tgtEl>
                                          <p:spTgt spid="15"/>
                                        </p:tgtEl>
                                      </p:cBhvr>
                                      <p:to x="100000" y="100000"/>
                                    </p:animScale>
                                    <p:animScale>
                                      <p:cBhvr>
                                        <p:cTn id="27" dur="20">
                                          <p:stCondLst>
                                            <p:cond delay="1356"/>
                                          </p:stCondLst>
                                        </p:cTn>
                                        <p:tgtEl>
                                          <p:spTgt spid="15"/>
                                        </p:tgtEl>
                                      </p:cBhvr>
                                      <p:to x="100000" y="95000"/>
                                    </p:animScale>
                                    <p:animScale>
                                      <p:cBhvr>
                                        <p:cTn id="28" dur="124" decel="50000">
                                          <p:stCondLst>
                                            <p:cond delay="1376"/>
                                          </p:stCondLst>
                                        </p:cTn>
                                        <p:tgtEl>
                                          <p:spTgt spid="15"/>
                                        </p:tgtEl>
                                      </p:cBhvr>
                                      <p:to x="100000" y="100000"/>
                                    </p:animScale>
                                  </p:childTnLst>
                                </p:cTn>
                              </p:par>
                              <p:par>
                                <p:cTn id="29" presetID="22" presetClass="entr" presetSubtype="4" fill="hold" nodeType="withEffect">
                                  <p:stCondLst>
                                    <p:cond delay="430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1500"/>
                                        <p:tgtEl>
                                          <p:spTgt spid="3"/>
                                        </p:tgtEl>
                                      </p:cBhvr>
                                    </p:animEffect>
                                  </p:childTnLst>
                                </p:cTn>
                              </p:par>
                              <p:par>
                                <p:cTn id="32" presetID="6" presetClass="entr" presetSubtype="16" fill="hold" nodeType="withEffect">
                                  <p:stCondLst>
                                    <p:cond delay="600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1500"/>
                                        <p:tgtEl>
                                          <p:spTgt spid="7"/>
                                        </p:tgtEl>
                                      </p:cBhvr>
                                    </p:animEffect>
                                  </p:childTnLst>
                                </p:cTn>
                              </p:par>
                              <p:par>
                                <p:cTn id="35" presetID="42" presetClass="entr" presetSubtype="0" fill="hold" nodeType="withEffect">
                                  <p:stCondLst>
                                    <p:cond delay="750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500"/>
                                        <p:tgtEl>
                                          <p:spTgt spid="2"/>
                                        </p:tgtEl>
                                      </p:cBhvr>
                                    </p:animEffect>
                                    <p:anim calcmode="lin" valueType="num">
                                      <p:cBhvr>
                                        <p:cTn id="38" dur="1500" fill="hold"/>
                                        <p:tgtEl>
                                          <p:spTgt spid="2"/>
                                        </p:tgtEl>
                                        <p:attrNameLst>
                                          <p:attrName>ppt_x</p:attrName>
                                        </p:attrNameLst>
                                      </p:cBhvr>
                                      <p:tavLst>
                                        <p:tav tm="0">
                                          <p:val>
                                            <p:strVal val="#ppt_x"/>
                                          </p:val>
                                        </p:tav>
                                        <p:tav tm="100000">
                                          <p:val>
                                            <p:strVal val="#ppt_x"/>
                                          </p:val>
                                        </p:tav>
                                      </p:tavLst>
                                    </p:anim>
                                    <p:anim calcmode="lin" valueType="num">
                                      <p:cBhvr>
                                        <p:cTn id="39" dur="1500" fill="hold"/>
                                        <p:tgtEl>
                                          <p:spTgt spid="2"/>
                                        </p:tgtEl>
                                        <p:attrNameLst>
                                          <p:attrName>ppt_y</p:attrName>
                                        </p:attrNameLst>
                                      </p:cBhvr>
                                      <p:tavLst>
                                        <p:tav tm="0">
                                          <p:val>
                                            <p:strVal val="#ppt_y+.1"/>
                                          </p:val>
                                        </p:tav>
                                        <p:tav tm="100000">
                                          <p:val>
                                            <p:strVal val="#ppt_y"/>
                                          </p:val>
                                        </p:tav>
                                      </p:tavLst>
                                    </p:anim>
                                  </p:childTnLst>
                                </p:cTn>
                              </p:par>
                              <p:par>
                                <p:cTn id="40" presetID="26" presetClass="entr" presetSubtype="0" fill="hold" nodeType="withEffect">
                                  <p:stCondLst>
                                    <p:cond delay="910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435">
                                          <p:stCondLst>
                                            <p:cond delay="0"/>
                                          </p:stCondLst>
                                        </p:cTn>
                                        <p:tgtEl>
                                          <p:spTgt spid="6"/>
                                        </p:tgtEl>
                                      </p:cBhvr>
                                    </p:animEffect>
                                    <p:anim calcmode="lin" valueType="num">
                                      <p:cBhvr>
                                        <p:cTn id="43" dur="1365"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46" dur="249" tmFilter="0, 0; 0.125,0.2665; 0.25,0.4; 0.375,0.465; 0.5,0.5;  0.625,0.535; 0.75,0.6; 0.875,0.7335; 1,1">
                                          <p:stCondLst>
                                            <p:cond delay="992"/>
                                          </p:stCondLst>
                                        </p:cTn>
                                        <p:tgtEl>
                                          <p:spTgt spid="6"/>
                                        </p:tgtEl>
                                        <p:attrNameLst>
                                          <p:attrName>ppt_y</p:attrName>
                                        </p:attrNameLst>
                                      </p:cBhvr>
                                      <p:tavLst>
                                        <p:tav tm="0" fmla="#ppt_y-sin(pi*$)/27">
                                          <p:val>
                                            <p:fltVal val="0"/>
                                          </p:val>
                                        </p:tav>
                                        <p:tav tm="100000">
                                          <p:val>
                                            <p:fltVal val="1"/>
                                          </p:val>
                                        </p:tav>
                                      </p:tavLst>
                                    </p:anim>
                                    <p:anim calcmode="lin" valueType="num">
                                      <p:cBhvr>
                                        <p:cTn id="47" dur="123" tmFilter="0, 0; 0.125,0.2665; 0.25,0.4; 0.375,0.465; 0.5,0.5;  0.625,0.535; 0.75,0.6; 0.875,0.7335; 1,1">
                                          <p:stCondLst>
                                            <p:cond delay="1241"/>
                                          </p:stCondLst>
                                        </p:cTn>
                                        <p:tgtEl>
                                          <p:spTgt spid="6"/>
                                        </p:tgtEl>
                                        <p:attrNameLst>
                                          <p:attrName>ppt_y</p:attrName>
                                        </p:attrNameLst>
                                      </p:cBhvr>
                                      <p:tavLst>
                                        <p:tav tm="0" fmla="#ppt_y-sin(pi*$)/81">
                                          <p:val>
                                            <p:fltVal val="0"/>
                                          </p:val>
                                        </p:tav>
                                        <p:tav tm="100000">
                                          <p:val>
                                            <p:fltVal val="1"/>
                                          </p:val>
                                        </p:tav>
                                      </p:tavLst>
                                    </p:anim>
                                    <p:animScale>
                                      <p:cBhvr>
                                        <p:cTn id="48" dur="20">
                                          <p:stCondLst>
                                            <p:cond delay="488"/>
                                          </p:stCondLst>
                                        </p:cTn>
                                        <p:tgtEl>
                                          <p:spTgt spid="6"/>
                                        </p:tgtEl>
                                      </p:cBhvr>
                                      <p:to x="100000" y="60000"/>
                                    </p:animScale>
                                    <p:animScale>
                                      <p:cBhvr>
                                        <p:cTn id="49" dur="125" decel="50000">
                                          <p:stCondLst>
                                            <p:cond delay="507"/>
                                          </p:stCondLst>
                                        </p:cTn>
                                        <p:tgtEl>
                                          <p:spTgt spid="6"/>
                                        </p:tgtEl>
                                      </p:cBhvr>
                                      <p:to x="100000" y="100000"/>
                                    </p:animScale>
                                    <p:animScale>
                                      <p:cBhvr>
                                        <p:cTn id="50" dur="20">
                                          <p:stCondLst>
                                            <p:cond delay="983"/>
                                          </p:stCondLst>
                                        </p:cTn>
                                        <p:tgtEl>
                                          <p:spTgt spid="6"/>
                                        </p:tgtEl>
                                      </p:cBhvr>
                                      <p:to x="100000" y="80000"/>
                                    </p:animScale>
                                    <p:animScale>
                                      <p:cBhvr>
                                        <p:cTn id="51" dur="125" decel="50000">
                                          <p:stCondLst>
                                            <p:cond delay="1003"/>
                                          </p:stCondLst>
                                        </p:cTn>
                                        <p:tgtEl>
                                          <p:spTgt spid="6"/>
                                        </p:tgtEl>
                                      </p:cBhvr>
                                      <p:to x="100000" y="100000"/>
                                    </p:animScale>
                                    <p:animScale>
                                      <p:cBhvr>
                                        <p:cTn id="52" dur="20">
                                          <p:stCondLst>
                                            <p:cond delay="1230"/>
                                          </p:stCondLst>
                                        </p:cTn>
                                        <p:tgtEl>
                                          <p:spTgt spid="6"/>
                                        </p:tgtEl>
                                      </p:cBhvr>
                                      <p:to x="100000" y="90000"/>
                                    </p:animScale>
                                    <p:animScale>
                                      <p:cBhvr>
                                        <p:cTn id="53" dur="125" decel="50000">
                                          <p:stCondLst>
                                            <p:cond delay="1250"/>
                                          </p:stCondLst>
                                        </p:cTn>
                                        <p:tgtEl>
                                          <p:spTgt spid="6"/>
                                        </p:tgtEl>
                                      </p:cBhvr>
                                      <p:to x="100000" y="100000"/>
                                    </p:animScale>
                                    <p:animScale>
                                      <p:cBhvr>
                                        <p:cTn id="54" dur="20">
                                          <p:stCondLst>
                                            <p:cond delay="1355"/>
                                          </p:stCondLst>
                                        </p:cTn>
                                        <p:tgtEl>
                                          <p:spTgt spid="6"/>
                                        </p:tgtEl>
                                      </p:cBhvr>
                                      <p:to x="100000" y="95000"/>
                                    </p:animScale>
                                    <p:animScale>
                                      <p:cBhvr>
                                        <p:cTn id="55" dur="125" decel="50000">
                                          <p:stCondLst>
                                            <p:cond delay="1375"/>
                                          </p:stCondLst>
                                        </p:cTn>
                                        <p:tgtEl>
                                          <p:spTgt spid="6"/>
                                        </p:tgtEl>
                                      </p:cBhvr>
                                      <p:to x="100000" y="100000"/>
                                    </p:animScale>
                                  </p:childTnLst>
                                </p:cTn>
                              </p:par>
                              <p:par>
                                <p:cTn id="56" presetID="21" presetClass="entr" presetSubtype="1" fill="hold" nodeType="withEffect">
                                  <p:stCondLst>
                                    <p:cond delay="1060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1500"/>
                                        <p:tgtEl>
                                          <p:spTgt spid="8"/>
                                        </p:tgtEl>
                                      </p:cBhvr>
                                    </p:animEffect>
                                  </p:childTnLst>
                                </p:cTn>
                              </p:par>
                              <p:par>
                                <p:cTn id="59" presetID="21" presetClass="entr" presetSubtype="1" fill="hold" nodeType="withEffect">
                                  <p:stCondLst>
                                    <p:cond delay="12100"/>
                                  </p:stCondLst>
                                  <p:childTnLst>
                                    <p:set>
                                      <p:cBhvr>
                                        <p:cTn id="60" dur="1" fill="hold">
                                          <p:stCondLst>
                                            <p:cond delay="0"/>
                                          </p:stCondLst>
                                        </p:cTn>
                                        <p:tgtEl>
                                          <p:spTgt spid="10"/>
                                        </p:tgtEl>
                                        <p:attrNameLst>
                                          <p:attrName>style.visibility</p:attrName>
                                        </p:attrNameLst>
                                      </p:cBhvr>
                                      <p:to>
                                        <p:strVal val="visible"/>
                                      </p:to>
                                    </p:set>
                                    <p:animEffect transition="in" filter="wheel(1)">
                                      <p:cBhvr>
                                        <p:cTn id="61" dur="1500"/>
                                        <p:tgtEl>
                                          <p:spTgt spid="10"/>
                                        </p:tgtEl>
                                      </p:cBhvr>
                                    </p:animEffect>
                                  </p:childTnLst>
                                </p:cTn>
                              </p:par>
                              <p:par>
                                <p:cTn id="62" presetID="49" presetClass="entr" presetSubtype="0" decel="100000" fill="hold" nodeType="withEffect">
                                  <p:stCondLst>
                                    <p:cond delay="1350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500" fill="hold"/>
                                        <p:tgtEl>
                                          <p:spTgt spid="12"/>
                                        </p:tgtEl>
                                        <p:attrNameLst>
                                          <p:attrName>ppt_w</p:attrName>
                                        </p:attrNameLst>
                                      </p:cBhvr>
                                      <p:tavLst>
                                        <p:tav tm="0">
                                          <p:val>
                                            <p:fltVal val="0"/>
                                          </p:val>
                                        </p:tav>
                                        <p:tav tm="100000">
                                          <p:val>
                                            <p:strVal val="#ppt_w"/>
                                          </p:val>
                                        </p:tav>
                                      </p:tavLst>
                                    </p:anim>
                                    <p:anim calcmode="lin" valueType="num">
                                      <p:cBhvr>
                                        <p:cTn id="65" dur="1500" fill="hold"/>
                                        <p:tgtEl>
                                          <p:spTgt spid="12"/>
                                        </p:tgtEl>
                                        <p:attrNameLst>
                                          <p:attrName>ppt_h</p:attrName>
                                        </p:attrNameLst>
                                      </p:cBhvr>
                                      <p:tavLst>
                                        <p:tav tm="0">
                                          <p:val>
                                            <p:fltVal val="0"/>
                                          </p:val>
                                        </p:tav>
                                        <p:tav tm="100000">
                                          <p:val>
                                            <p:strVal val="#ppt_h"/>
                                          </p:val>
                                        </p:tav>
                                      </p:tavLst>
                                    </p:anim>
                                    <p:anim calcmode="lin" valueType="num">
                                      <p:cBhvr>
                                        <p:cTn id="66" dur="1500" fill="hold"/>
                                        <p:tgtEl>
                                          <p:spTgt spid="12"/>
                                        </p:tgtEl>
                                        <p:attrNameLst>
                                          <p:attrName>style.rotation</p:attrName>
                                        </p:attrNameLst>
                                      </p:cBhvr>
                                      <p:tavLst>
                                        <p:tav tm="0">
                                          <p:val>
                                            <p:fltVal val="360"/>
                                          </p:val>
                                        </p:tav>
                                        <p:tav tm="100000">
                                          <p:val>
                                            <p:fltVal val="0"/>
                                          </p:val>
                                        </p:tav>
                                      </p:tavLst>
                                    </p:anim>
                                    <p:animEffect transition="in" filter="fade">
                                      <p:cBhvr>
                                        <p:cTn id="67" dur="1500"/>
                                        <p:tgtEl>
                                          <p:spTgt spid="12"/>
                                        </p:tgtEl>
                                      </p:cBhvr>
                                    </p:animEffect>
                                  </p:childTnLst>
                                </p:cTn>
                              </p:par>
                              <p:par>
                                <p:cTn id="68" presetID="45" presetClass="entr" presetSubtype="0" fill="hold" grpId="1" nodeType="withEffect">
                                  <p:stCondLst>
                                    <p:cond delay="150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500"/>
                                        <p:tgtEl>
                                          <p:spTgt spid="4"/>
                                        </p:tgtEl>
                                      </p:cBhvr>
                                    </p:animEffect>
                                    <p:anim calcmode="lin" valueType="num">
                                      <p:cBhvr>
                                        <p:cTn id="71" dur="1500" fill="hold"/>
                                        <p:tgtEl>
                                          <p:spTgt spid="4"/>
                                        </p:tgtEl>
                                        <p:attrNameLst>
                                          <p:attrName>ppt_w</p:attrName>
                                        </p:attrNameLst>
                                      </p:cBhvr>
                                      <p:tavLst>
                                        <p:tav tm="0" fmla="#ppt_w*sin(2.5*pi*$)">
                                          <p:val>
                                            <p:fltVal val="0"/>
                                          </p:val>
                                        </p:tav>
                                        <p:tav tm="100000">
                                          <p:val>
                                            <p:fltVal val="1"/>
                                          </p:val>
                                        </p:tav>
                                      </p:tavLst>
                                    </p:anim>
                                    <p:anim calcmode="lin" valueType="num">
                                      <p:cBhvr>
                                        <p:cTn id="72" dur="1500" fill="hold"/>
                                        <p:tgtEl>
                                          <p:spTgt spid="4"/>
                                        </p:tgtEl>
                                        <p:attrNameLst>
                                          <p:attrName>ppt_h</p:attrName>
                                        </p:attrNameLst>
                                      </p:cBhvr>
                                      <p:tavLst>
                                        <p:tav tm="0">
                                          <p:val>
                                            <p:strVal val="#ppt_h"/>
                                          </p:val>
                                        </p:tav>
                                        <p:tav tm="100000">
                                          <p:val>
                                            <p:strVal val="#ppt_h"/>
                                          </p:val>
                                        </p:tav>
                                      </p:tavLst>
                                    </p:anim>
                                  </p:childTnLst>
                                </p:cTn>
                              </p:par>
                              <p:par>
                                <p:cTn id="73" presetID="16" presetClass="entr" presetSubtype="21" fill="hold" nodeType="withEffect">
                                  <p:stCondLst>
                                    <p:cond delay="1500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6" repeatCount="indefinite" fill="hold" display="0">
                  <p:stCondLst>
                    <p:cond delay="indefinite"/>
                  </p:stCondLst>
                  <p:endCondLst>
                    <p:cond evt="onStopAudio" delay="0">
                      <p:tgtEl>
                        <p:sldTgt/>
                      </p:tgtEl>
                    </p:cond>
                  </p:endCondLst>
                </p:cTn>
                <p:tgtEl>
                  <p:spTgt spid="23"/>
                </p:tgtEl>
              </p:cMediaNode>
            </p:audio>
          </p:childTnLst>
        </p:cTn>
      </p:par>
    </p:tnLst>
    <p:bldLst>
      <p:bldP spid="11" grpId="0"/>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7200" y="1549400"/>
            <a:ext cx="6146800" cy="3970318"/>
          </a:xfrm>
          <a:prstGeom prst="rect">
            <a:avLst/>
          </a:prstGeom>
          <a:noFill/>
        </p:spPr>
        <p:txBody>
          <a:bodyPr wrap="square" rtlCol="0">
            <a:spAutoFit/>
          </a:bodyPr>
          <a:lstStyle/>
          <a:p>
            <a:r>
              <a:rPr lang="fr-FR" sz="2800" dirty="0">
                <a:solidFill>
                  <a:srgbClr val="0070C0"/>
                </a:solidFill>
              </a:rPr>
              <a:t>Chaque personne possède en elle un espace pour sa spiritualité, sa croyance ou sa non croyance. Elle seule peut en parler car cela lui appartient et revêt une forme unique.  Etre </a:t>
            </a:r>
            <a:r>
              <a:rPr lang="fr-FR" sz="2800" dirty="0" smtClean="0">
                <a:solidFill>
                  <a:srgbClr val="0070C0"/>
                </a:solidFill>
              </a:rPr>
              <a:t>aumônier ou auxiliaire  </a:t>
            </a:r>
            <a:r>
              <a:rPr lang="fr-FR" sz="2800" dirty="0">
                <a:solidFill>
                  <a:srgbClr val="0070C0"/>
                </a:solidFill>
              </a:rPr>
              <a:t>c’est proposer un accompagnement à ce niveau là, si le patient le souhaite.</a:t>
            </a:r>
          </a:p>
        </p:txBody>
      </p:sp>
      <p:sp>
        <p:nvSpPr>
          <p:cNvPr id="3" name="ZoneTexte 2"/>
          <p:cNvSpPr txBox="1"/>
          <p:nvPr/>
        </p:nvSpPr>
        <p:spPr>
          <a:xfrm>
            <a:off x="698500" y="228600"/>
            <a:ext cx="10172700" cy="707886"/>
          </a:xfrm>
          <a:prstGeom prst="rect">
            <a:avLst/>
          </a:prstGeom>
          <a:noFill/>
        </p:spPr>
        <p:txBody>
          <a:bodyPr wrap="square" rtlCol="0">
            <a:spAutoFit/>
          </a:bodyPr>
          <a:lstStyle/>
          <a:p>
            <a:r>
              <a:rPr lang="fr-FR" sz="4000" dirty="0">
                <a:solidFill>
                  <a:srgbClr val="00B0F0"/>
                </a:solidFill>
              </a:rPr>
              <a:t>Aumônerie et accompagnement spirituel </a:t>
            </a: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762924" y="2265224"/>
            <a:ext cx="4822316" cy="3616737"/>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367" y="4796828"/>
            <a:ext cx="2494005" cy="1922462"/>
          </a:xfrm>
          <a:prstGeom prst="rect">
            <a:avLst/>
          </a:prstGeom>
        </p:spPr>
      </p:pic>
      <p:pic>
        <p:nvPicPr>
          <p:cNvPr id="7" name="Legolas (Enya - Only Ti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7651" y="7210699"/>
            <a:ext cx="609600" cy="609600"/>
          </a:xfrm>
          <a:prstGeom prst="rect">
            <a:avLst/>
          </a:prstGeom>
        </p:spPr>
      </p:pic>
    </p:spTree>
    <p:extLst>
      <p:ext uri="{BB962C8B-B14F-4D97-AF65-F5344CB8AC3E}">
        <p14:creationId xmlns:p14="http://schemas.microsoft.com/office/powerpoint/2010/main" val="21093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360" fill="hold"/>
                                        <p:tgtEl>
                                          <p:spTgt spid="7"/>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anim calcmode="lin" valueType="num">
                                      <p:cBhvr>
                                        <p:cTn id="10" dur="2000" fill="hold"/>
                                        <p:tgtEl>
                                          <p:spTgt spid="3"/>
                                        </p:tgtEl>
                                        <p:attrNameLst>
                                          <p:attrName>ppt_x</p:attrName>
                                        </p:attrNameLst>
                                      </p:cBhvr>
                                      <p:tavLst>
                                        <p:tav tm="0">
                                          <p:val>
                                            <p:strVal val="#ppt_x"/>
                                          </p:val>
                                        </p:tav>
                                        <p:tav tm="100000">
                                          <p:val>
                                            <p:strVal val="#ppt_x"/>
                                          </p:val>
                                        </p:tav>
                                      </p:tavLst>
                                    </p:anim>
                                    <p:anim calcmode="lin" valueType="num">
                                      <p:cBhvr>
                                        <p:cTn id="11" dur="2000" fill="hold"/>
                                        <p:tgtEl>
                                          <p:spTgt spid="3"/>
                                        </p:tgtEl>
                                        <p:attrNameLst>
                                          <p:attrName>ppt_y</p:attrName>
                                        </p:attrNameLst>
                                      </p:cBhvr>
                                      <p:tavLst>
                                        <p:tav tm="0">
                                          <p:val>
                                            <p:strVal val="#ppt_y+.1"/>
                                          </p:val>
                                        </p:tav>
                                        <p:tav tm="100000">
                                          <p:val>
                                            <p:strVal val="#ppt_y"/>
                                          </p:val>
                                        </p:tav>
                                      </p:tavLst>
                                    </p:anim>
                                  </p:childTnLst>
                                </p:cTn>
                              </p:par>
                              <p:par>
                                <p:cTn id="12" presetID="16" presetClass="entr" presetSubtype="21" fill="hold" grpId="0" nodeType="with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500"/>
                                        <p:tgtEl>
                                          <p:spTgt spid="2"/>
                                        </p:tgtEl>
                                      </p:cBhvr>
                                    </p:animEffect>
                                  </p:childTnLst>
                                </p:cTn>
                              </p:par>
                              <p:par>
                                <p:cTn id="15" presetID="26" presetClass="entr" presetSubtype="0" fill="hold" nodeType="withEffect">
                                  <p:stCondLst>
                                    <p:cond delay="350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435">
                                          <p:stCondLst>
                                            <p:cond delay="0"/>
                                          </p:stCondLst>
                                        </p:cTn>
                                        <p:tgtEl>
                                          <p:spTgt spid="6"/>
                                        </p:tgtEl>
                                      </p:cBhvr>
                                    </p:animEffect>
                                    <p:anim calcmode="lin" valueType="num">
                                      <p:cBhvr>
                                        <p:cTn id="1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23" dur="20">
                                          <p:stCondLst>
                                            <p:cond delay="487"/>
                                          </p:stCondLst>
                                        </p:cTn>
                                        <p:tgtEl>
                                          <p:spTgt spid="6"/>
                                        </p:tgtEl>
                                      </p:cBhvr>
                                      <p:to x="100000" y="60000"/>
                                    </p:animScale>
                                    <p:animScale>
                                      <p:cBhvr>
                                        <p:cTn id="24" dur="124" decel="50000">
                                          <p:stCondLst>
                                            <p:cond delay="507"/>
                                          </p:stCondLst>
                                        </p:cTn>
                                        <p:tgtEl>
                                          <p:spTgt spid="6"/>
                                        </p:tgtEl>
                                      </p:cBhvr>
                                      <p:to x="100000" y="100000"/>
                                    </p:animScale>
                                    <p:animScale>
                                      <p:cBhvr>
                                        <p:cTn id="25" dur="20">
                                          <p:stCondLst>
                                            <p:cond delay="984"/>
                                          </p:stCondLst>
                                        </p:cTn>
                                        <p:tgtEl>
                                          <p:spTgt spid="6"/>
                                        </p:tgtEl>
                                      </p:cBhvr>
                                      <p:to x="100000" y="80000"/>
                                    </p:animScale>
                                    <p:animScale>
                                      <p:cBhvr>
                                        <p:cTn id="26" dur="124" decel="50000">
                                          <p:stCondLst>
                                            <p:cond delay="1004"/>
                                          </p:stCondLst>
                                        </p:cTn>
                                        <p:tgtEl>
                                          <p:spTgt spid="6"/>
                                        </p:tgtEl>
                                      </p:cBhvr>
                                      <p:to x="100000" y="100000"/>
                                    </p:animScale>
                                    <p:animScale>
                                      <p:cBhvr>
                                        <p:cTn id="27" dur="20">
                                          <p:stCondLst>
                                            <p:cond delay="1231"/>
                                          </p:stCondLst>
                                        </p:cTn>
                                        <p:tgtEl>
                                          <p:spTgt spid="6"/>
                                        </p:tgtEl>
                                      </p:cBhvr>
                                      <p:to x="100000" y="90000"/>
                                    </p:animScale>
                                    <p:animScale>
                                      <p:cBhvr>
                                        <p:cTn id="28" dur="124" decel="50000">
                                          <p:stCondLst>
                                            <p:cond delay="1251"/>
                                          </p:stCondLst>
                                        </p:cTn>
                                        <p:tgtEl>
                                          <p:spTgt spid="6"/>
                                        </p:tgtEl>
                                      </p:cBhvr>
                                      <p:to x="100000" y="100000"/>
                                    </p:animScale>
                                    <p:animScale>
                                      <p:cBhvr>
                                        <p:cTn id="29" dur="20">
                                          <p:stCondLst>
                                            <p:cond delay="1356"/>
                                          </p:stCondLst>
                                        </p:cTn>
                                        <p:tgtEl>
                                          <p:spTgt spid="6"/>
                                        </p:tgtEl>
                                      </p:cBhvr>
                                      <p:to x="100000" y="95000"/>
                                    </p:animScale>
                                    <p:animScale>
                                      <p:cBhvr>
                                        <p:cTn id="30" dur="124" decel="50000">
                                          <p:stCondLst>
                                            <p:cond delay="1376"/>
                                          </p:stCondLst>
                                        </p:cTn>
                                        <p:tgtEl>
                                          <p:spTgt spid="6"/>
                                        </p:tgtEl>
                                      </p:cBhvr>
                                      <p:to x="100000" y="100000"/>
                                    </p:animScale>
                                  </p:childTnLst>
                                </p:cTn>
                              </p:par>
                              <p:par>
                                <p:cTn id="31" presetID="21" presetClass="entr" presetSubtype="1" fill="hold" nodeType="withEffect">
                                  <p:stCondLst>
                                    <p:cond delay="5100"/>
                                  </p:stCondLst>
                                  <p:childTnLst>
                                    <p:set>
                                      <p:cBhvr>
                                        <p:cTn id="32" dur="1" fill="hold">
                                          <p:stCondLst>
                                            <p:cond delay="0"/>
                                          </p:stCondLst>
                                        </p:cTn>
                                        <p:tgtEl>
                                          <p:spTgt spid="4"/>
                                        </p:tgtEl>
                                        <p:attrNameLst>
                                          <p:attrName>style.visibility</p:attrName>
                                        </p:attrNameLst>
                                      </p:cBhvr>
                                      <p:to>
                                        <p:strVal val="visible"/>
                                      </p:to>
                                    </p:set>
                                    <p:animEffect transition="in" filter="wheel(1)">
                                      <p:cBhvr>
                                        <p:cTn id="3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7"/>
                </p:tgtEl>
              </p:cMediaNode>
            </p:audio>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7567" y="76744"/>
            <a:ext cx="7286534" cy="739598"/>
          </a:xfrm>
        </p:spPr>
        <p:txBody>
          <a:bodyPr>
            <a:noAutofit/>
          </a:bodyPr>
          <a:lstStyle/>
          <a:p>
            <a:pPr algn="ctr"/>
            <a:r>
              <a:rPr lang="fr-FR" dirty="0"/>
              <a:t>Organisation de l’aumônerie</a:t>
            </a:r>
          </a:p>
        </p:txBody>
      </p:sp>
      <p:graphicFrame>
        <p:nvGraphicFramePr>
          <p:cNvPr id="5" name="Diagramme 4"/>
          <p:cNvGraphicFramePr/>
          <p:nvPr>
            <p:extLst>
              <p:ext uri="{D42A27DB-BD31-4B8C-83A1-F6EECF244321}">
                <p14:modId xmlns:p14="http://schemas.microsoft.com/office/powerpoint/2010/main" val="2608686948"/>
              </p:ext>
            </p:extLst>
          </p:nvPr>
        </p:nvGraphicFramePr>
        <p:xfrm>
          <a:off x="375781" y="766239"/>
          <a:ext cx="7143384" cy="609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lèche droite 1"/>
          <p:cNvSpPr/>
          <p:nvPr/>
        </p:nvSpPr>
        <p:spPr>
          <a:xfrm>
            <a:off x="6354979" y="3689712"/>
            <a:ext cx="1422400" cy="39182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575010" y="391215"/>
            <a:ext cx="4064000" cy="1323439"/>
          </a:xfrm>
          <a:prstGeom prst="rect">
            <a:avLst/>
          </a:prstGeom>
          <a:solidFill>
            <a:schemeClr val="accent1">
              <a:lumMod val="40000"/>
              <a:lumOff val="60000"/>
            </a:schemeClr>
          </a:solidFill>
        </p:spPr>
        <p:txBody>
          <a:bodyPr wrap="square" rtlCol="0">
            <a:spAutoFit/>
          </a:bodyPr>
          <a:lstStyle/>
          <a:p>
            <a:endParaRPr lang="fr-FR" sz="1600" dirty="0">
              <a:solidFill>
                <a:srgbClr val="002060"/>
              </a:solidFill>
            </a:endParaRPr>
          </a:p>
          <a:p>
            <a:endParaRPr lang="fr-FR" sz="1600" dirty="0">
              <a:solidFill>
                <a:srgbClr val="002060"/>
              </a:solidFill>
            </a:endParaRPr>
          </a:p>
          <a:p>
            <a:endParaRPr lang="fr-FR" sz="1600" dirty="0">
              <a:solidFill>
                <a:srgbClr val="002060"/>
              </a:solidFill>
            </a:endParaRPr>
          </a:p>
          <a:p>
            <a:r>
              <a:rPr lang="fr-FR" sz="1600" dirty="0">
                <a:solidFill>
                  <a:srgbClr val="002060"/>
                </a:solidFill>
              </a:rPr>
              <a:t/>
            </a:r>
            <a:br>
              <a:rPr lang="fr-FR" sz="1600" dirty="0">
                <a:solidFill>
                  <a:srgbClr val="002060"/>
                </a:solidFill>
              </a:rPr>
            </a:br>
            <a:endParaRPr lang="fr-FR" sz="1600" dirty="0">
              <a:solidFill>
                <a:srgbClr val="002060"/>
              </a:solidFill>
            </a:endParaRPr>
          </a:p>
        </p:txBody>
      </p:sp>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943" y="426725"/>
            <a:ext cx="2620446" cy="1252418"/>
          </a:xfrm>
          <a:prstGeom prst="rect">
            <a:avLst/>
          </a:prstGeom>
        </p:spPr>
      </p:pic>
      <p:sp>
        <p:nvSpPr>
          <p:cNvPr id="3" name="ZoneTexte 2"/>
          <p:cNvSpPr txBox="1"/>
          <p:nvPr/>
        </p:nvSpPr>
        <p:spPr>
          <a:xfrm>
            <a:off x="7683499" y="1923546"/>
            <a:ext cx="4318766" cy="4308872"/>
          </a:xfrm>
          <a:prstGeom prst="rect">
            <a:avLst/>
          </a:prstGeom>
          <a:noFill/>
        </p:spPr>
        <p:txBody>
          <a:bodyPr wrap="square" rtlCol="0">
            <a:spAutoFit/>
          </a:bodyPr>
          <a:lstStyle/>
          <a:p>
            <a:r>
              <a:rPr lang="fr-FR" sz="1600" dirty="0">
                <a:solidFill>
                  <a:srgbClr val="0070C0"/>
                </a:solidFill>
              </a:rPr>
              <a:t>La </a:t>
            </a:r>
            <a:r>
              <a:rPr lang="fr-FR" sz="1600" b="1" dirty="0">
                <a:solidFill>
                  <a:srgbClr val="0070C0"/>
                </a:solidFill>
              </a:rPr>
              <a:t>Fédération protestante de France</a:t>
            </a:r>
            <a:r>
              <a:rPr lang="fr-FR" sz="1600" dirty="0">
                <a:solidFill>
                  <a:srgbClr val="0070C0"/>
                </a:solidFill>
              </a:rPr>
              <a:t> </a:t>
            </a:r>
          </a:p>
          <a:p>
            <a:r>
              <a:rPr lang="fr-FR" sz="1600" dirty="0">
                <a:solidFill>
                  <a:srgbClr val="0070C0"/>
                </a:solidFill>
              </a:rPr>
              <a:t>a pour mission de </a:t>
            </a:r>
            <a:r>
              <a:rPr lang="fr-FR" sz="1600" b="1" dirty="0">
                <a:solidFill>
                  <a:srgbClr val="0070C0"/>
                </a:solidFill>
              </a:rPr>
              <a:t>représenter le protestantisme français auprès des pouvoirs publics. Elle</a:t>
            </a:r>
            <a:r>
              <a:rPr lang="fr-FR" sz="1600" dirty="0">
                <a:solidFill>
                  <a:srgbClr val="0070C0"/>
                </a:solidFill>
              </a:rPr>
              <a:t> a aussi pour tâche de </a:t>
            </a:r>
            <a:r>
              <a:rPr lang="fr-FR" sz="1600" b="1" dirty="0">
                <a:solidFill>
                  <a:srgbClr val="0070C0"/>
                </a:solidFill>
              </a:rPr>
              <a:t>veiller à la défense des libertés religieuses</a:t>
            </a:r>
            <a:r>
              <a:rPr lang="fr-FR" sz="1600" dirty="0">
                <a:solidFill>
                  <a:srgbClr val="0070C0"/>
                </a:solidFill>
              </a:rPr>
              <a:t>.</a:t>
            </a:r>
            <a:endParaRPr lang="fr-FR" sz="1600" b="1" dirty="0">
              <a:solidFill>
                <a:srgbClr val="0070C0"/>
              </a:solidFill>
            </a:endParaRPr>
          </a:p>
          <a:p>
            <a:endParaRPr lang="fr-FR" sz="1600" b="1" dirty="0">
              <a:solidFill>
                <a:srgbClr val="0070C0"/>
              </a:solidFill>
            </a:endParaRPr>
          </a:p>
          <a:p>
            <a:pPr>
              <a:spcBef>
                <a:spcPts val="600"/>
              </a:spcBef>
            </a:pPr>
            <a:r>
              <a:rPr lang="fr-FR" sz="1600" b="1" dirty="0">
                <a:solidFill>
                  <a:srgbClr val="0070C0"/>
                </a:solidFill>
              </a:rPr>
              <a:t>Elle réunit les principaux courants chrétiens protestants de France travaillant dans des secteurs d'activité ciblés : action sanitaire et sociale, éducation, communication, relations internationales et développement, etc</a:t>
            </a:r>
            <a:r>
              <a:rPr lang="fr-FR" sz="2000" b="1" dirty="0">
                <a:solidFill>
                  <a:srgbClr val="0070C0"/>
                </a:solidFill>
              </a:rPr>
              <a:t>.</a:t>
            </a:r>
          </a:p>
          <a:p>
            <a:pPr>
              <a:spcBef>
                <a:spcPts val="600"/>
              </a:spcBef>
            </a:pPr>
            <a:endParaRPr lang="fr-FR" sz="2000" dirty="0">
              <a:solidFill>
                <a:srgbClr val="0070C0"/>
              </a:solidFill>
            </a:endParaRPr>
          </a:p>
          <a:p>
            <a:r>
              <a:rPr lang="fr-FR" sz="1600" b="1" dirty="0">
                <a:solidFill>
                  <a:srgbClr val="0070C0"/>
                </a:solidFill>
              </a:rPr>
              <a:t>Cette diversité est vécue comme une richesse à vivre et à partager</a:t>
            </a:r>
            <a:r>
              <a:rPr lang="fr-FR" sz="1600" dirty="0">
                <a:solidFill>
                  <a:srgbClr val="0070C0"/>
                </a:solidFill>
              </a:rPr>
              <a:t>.</a:t>
            </a:r>
          </a:p>
        </p:txBody>
      </p:sp>
    </p:spTree>
    <p:extLst>
      <p:ext uri="{BB962C8B-B14F-4D97-AF65-F5344CB8AC3E}">
        <p14:creationId xmlns:p14="http://schemas.microsoft.com/office/powerpoint/2010/main" val="136172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53" presetClass="entr" presetSubtype="16"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3500"/>
                            </p:stCondLst>
                            <p:childTnLst>
                              <p:par>
                                <p:cTn id="23" presetID="22" presetClass="entr" presetSubtype="4"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5000"/>
                            </p:stCondLst>
                            <p:childTnLst>
                              <p:par>
                                <p:cTn id="27" presetID="31" presetClass="entr" presetSubtype="0" fill="hold" grpId="0" nodeType="afterEffect">
                                  <p:stCondLst>
                                    <p:cond delay="500"/>
                                  </p:stCondLst>
                                  <p:childTnLst>
                                    <p:set>
                                      <p:cBhvr>
                                        <p:cTn id="28" dur="1" fill="hold">
                                          <p:stCondLst>
                                            <p:cond delay="0"/>
                                          </p:stCondLst>
                                        </p:cTn>
                                        <p:tgtEl>
                                          <p:spTgt spid="3"/>
                                        </p:tgtEl>
                                        <p:attrNameLst>
                                          <p:attrName>style.visibility</p:attrName>
                                        </p:attrNameLst>
                                      </p:cBhvr>
                                      <p:to>
                                        <p:strVal val="visible"/>
                                      </p:to>
                                    </p:set>
                                    <p:anim calcmode="lin" valueType="num">
                                      <p:cBhvr>
                                        <p:cTn id="29" dur="1500" fill="hold"/>
                                        <p:tgtEl>
                                          <p:spTgt spid="3"/>
                                        </p:tgtEl>
                                        <p:attrNameLst>
                                          <p:attrName>ppt_w</p:attrName>
                                        </p:attrNameLst>
                                      </p:cBhvr>
                                      <p:tavLst>
                                        <p:tav tm="0">
                                          <p:val>
                                            <p:fltVal val="0"/>
                                          </p:val>
                                        </p:tav>
                                        <p:tav tm="100000">
                                          <p:val>
                                            <p:strVal val="#ppt_w"/>
                                          </p:val>
                                        </p:tav>
                                      </p:tavLst>
                                    </p:anim>
                                    <p:anim calcmode="lin" valueType="num">
                                      <p:cBhvr>
                                        <p:cTn id="30" dur="1500" fill="hold"/>
                                        <p:tgtEl>
                                          <p:spTgt spid="3"/>
                                        </p:tgtEl>
                                        <p:attrNameLst>
                                          <p:attrName>ppt_h</p:attrName>
                                        </p:attrNameLst>
                                      </p:cBhvr>
                                      <p:tavLst>
                                        <p:tav tm="0">
                                          <p:val>
                                            <p:fltVal val="0"/>
                                          </p:val>
                                        </p:tav>
                                        <p:tav tm="100000">
                                          <p:val>
                                            <p:strVal val="#ppt_h"/>
                                          </p:val>
                                        </p:tav>
                                      </p:tavLst>
                                    </p:anim>
                                    <p:anim calcmode="lin" valueType="num">
                                      <p:cBhvr>
                                        <p:cTn id="31" dur="1500" fill="hold"/>
                                        <p:tgtEl>
                                          <p:spTgt spid="3"/>
                                        </p:tgtEl>
                                        <p:attrNameLst>
                                          <p:attrName>style.rotation</p:attrName>
                                        </p:attrNameLst>
                                      </p:cBhvr>
                                      <p:tavLst>
                                        <p:tav tm="0">
                                          <p:val>
                                            <p:fltVal val="90"/>
                                          </p:val>
                                        </p:tav>
                                        <p:tav tm="100000">
                                          <p:val>
                                            <p:fltVal val="0"/>
                                          </p:val>
                                        </p:tav>
                                      </p:tavLst>
                                    </p:anim>
                                    <p:animEffect transition="in" filter="fade">
                                      <p:cBhvr>
                                        <p:cTn id="3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P spid="2" grpId="0" animBg="1"/>
      <p:bldP spid="8"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7092" y="295696"/>
            <a:ext cx="8791077" cy="703372"/>
          </a:xfrm>
        </p:spPr>
        <p:txBody>
          <a:bodyPr>
            <a:noAutofit/>
          </a:bodyPr>
          <a:lstStyle/>
          <a:p>
            <a:r>
              <a:rPr lang="fr-FR" sz="4000" dirty="0"/>
              <a:t>					       La formation  </a:t>
            </a:r>
            <a:br>
              <a:rPr lang="fr-FR" sz="4000" dirty="0"/>
            </a:br>
            <a:endParaRPr lang="fr-FR" sz="4000" dirty="0"/>
          </a:p>
        </p:txBody>
      </p:sp>
      <p:sp>
        <p:nvSpPr>
          <p:cNvPr id="3" name="Espace réservé du contenu 2"/>
          <p:cNvSpPr>
            <a:spLocks noGrp="1"/>
          </p:cNvSpPr>
          <p:nvPr>
            <p:ph idx="1"/>
          </p:nvPr>
        </p:nvSpPr>
        <p:spPr>
          <a:xfrm>
            <a:off x="608478" y="1828800"/>
            <a:ext cx="4336055" cy="5227115"/>
          </a:xfrm>
        </p:spPr>
        <p:txBody>
          <a:bodyPr>
            <a:noAutofit/>
          </a:bodyPr>
          <a:lstStyle/>
          <a:p>
            <a:pPr marL="0" indent="0">
              <a:buNone/>
            </a:pPr>
            <a:endParaRPr lang="fr-FR" sz="2400" dirty="0">
              <a:solidFill>
                <a:schemeClr val="accent2">
                  <a:lumMod val="50000"/>
                </a:schemeClr>
              </a:solidFill>
            </a:endParaRPr>
          </a:p>
          <a:p>
            <a:pPr>
              <a:buFont typeface="Arial" panose="020B0604020202020204" pitchFamily="34" charset="0"/>
              <a:buChar char="•"/>
            </a:pPr>
            <a:endParaRPr lang="fr-FR" sz="2400" dirty="0">
              <a:solidFill>
                <a:schemeClr val="accent2">
                  <a:lumMod val="50000"/>
                </a:schemeClr>
              </a:solidFill>
            </a:endParaRPr>
          </a:p>
          <a:p>
            <a:pPr>
              <a:buFont typeface="Arial" panose="020B0604020202020204" pitchFamily="34" charset="0"/>
              <a:buChar char="•"/>
            </a:pPr>
            <a:endParaRPr lang="fr-FR" sz="2400" dirty="0">
              <a:solidFill>
                <a:schemeClr val="accent2">
                  <a:lumMod val="50000"/>
                </a:schemeClr>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92" y="90753"/>
            <a:ext cx="1005308" cy="101205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pic>
      <p:sp>
        <p:nvSpPr>
          <p:cNvPr id="7" name="ZoneTexte 6"/>
          <p:cNvSpPr txBox="1"/>
          <p:nvPr/>
        </p:nvSpPr>
        <p:spPr>
          <a:xfrm>
            <a:off x="194171" y="1185333"/>
            <a:ext cx="5164667" cy="526297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wrap="square" rtlCol="0">
            <a:spAutoFit/>
          </a:bodyPr>
          <a:lstStyle/>
          <a:p>
            <a:r>
              <a:rPr lang="fr-FR" sz="2400" b="1" dirty="0">
                <a:solidFill>
                  <a:schemeClr val="accent2">
                    <a:lumMod val="75000"/>
                  </a:schemeClr>
                </a:solidFill>
              </a:rPr>
              <a:t>       </a:t>
            </a:r>
            <a:r>
              <a:rPr lang="fr-FR" sz="2400" b="1" u="sng" dirty="0">
                <a:solidFill>
                  <a:schemeClr val="accent2">
                    <a:lumMod val="75000"/>
                  </a:schemeClr>
                </a:solidFill>
              </a:rPr>
              <a:t>FORMATION INITIALE pour</a:t>
            </a:r>
            <a:r>
              <a:rPr lang="fr-FR" sz="2400" b="1" dirty="0">
                <a:solidFill>
                  <a:schemeClr val="accent2">
                    <a:lumMod val="75000"/>
                  </a:schemeClr>
                </a:solidFill>
              </a:rPr>
              <a:t> 				</a:t>
            </a:r>
            <a:r>
              <a:rPr lang="fr-FR" sz="2400" b="1" u="sng" dirty="0">
                <a:solidFill>
                  <a:schemeClr val="accent2">
                    <a:lumMod val="75000"/>
                  </a:schemeClr>
                </a:solidFill>
              </a:rPr>
              <a:t>les auxiliaires</a:t>
            </a:r>
          </a:p>
          <a:p>
            <a:endParaRPr lang="fr-FR" sz="2400" dirty="0">
              <a:solidFill>
                <a:schemeClr val="accent2">
                  <a:lumMod val="75000"/>
                </a:schemeClr>
              </a:solidFill>
            </a:endParaRPr>
          </a:p>
          <a:p>
            <a:r>
              <a:rPr lang="fr-FR" sz="2400" b="1" dirty="0">
                <a:solidFill>
                  <a:schemeClr val="accent2">
                    <a:lumMod val="75000"/>
                  </a:schemeClr>
                </a:solidFill>
              </a:rPr>
              <a:t>* Formation à l’écoute</a:t>
            </a:r>
          </a:p>
          <a:p>
            <a:endParaRPr lang="fr-FR" sz="2400" dirty="0">
              <a:solidFill>
                <a:schemeClr val="accent2">
                  <a:lumMod val="75000"/>
                </a:schemeClr>
              </a:solidFill>
            </a:endParaRPr>
          </a:p>
          <a:p>
            <a:r>
              <a:rPr lang="fr-FR" sz="2400" b="1" dirty="0">
                <a:solidFill>
                  <a:schemeClr val="accent2">
                    <a:lumMod val="75000"/>
                  </a:schemeClr>
                </a:solidFill>
              </a:rPr>
              <a:t>* 6 jours de formation intensive avec un organisme agréé (FPEC Formation  Pastorale à l’Ecoute et à la Communication)</a:t>
            </a:r>
          </a:p>
          <a:p>
            <a:endParaRPr lang="fr-FR" sz="2400" dirty="0">
              <a:solidFill>
                <a:schemeClr val="accent2">
                  <a:lumMod val="75000"/>
                </a:schemeClr>
              </a:solidFill>
            </a:endParaRPr>
          </a:p>
          <a:p>
            <a:r>
              <a:rPr lang="fr-FR" sz="2400" b="1" dirty="0">
                <a:solidFill>
                  <a:schemeClr val="accent2">
                    <a:lumMod val="75000"/>
                  </a:schemeClr>
                </a:solidFill>
              </a:rPr>
              <a:t>* Formation en binôme  sur une période de 3 à 6 mois</a:t>
            </a:r>
          </a:p>
          <a:p>
            <a:pPr marL="342900" indent="-342900">
              <a:buFont typeface="Arial" panose="020B0604020202020204" pitchFamily="34" charset="0"/>
              <a:buChar char="•"/>
            </a:pPr>
            <a:endParaRPr lang="fr-FR" sz="2400" dirty="0">
              <a:solidFill>
                <a:schemeClr val="accent2">
                  <a:lumMod val="75000"/>
                </a:schemeClr>
              </a:solidFill>
            </a:endParaRPr>
          </a:p>
          <a:p>
            <a:r>
              <a:rPr lang="fr-FR" sz="2400" b="1" dirty="0">
                <a:solidFill>
                  <a:schemeClr val="accent2">
                    <a:lumMod val="75000"/>
                  </a:schemeClr>
                </a:solidFill>
              </a:rPr>
              <a:t>* Suivi régulier avec l’aumônier</a:t>
            </a:r>
            <a:endParaRPr lang="fr-FR" sz="2400" dirty="0">
              <a:solidFill>
                <a:schemeClr val="accent2">
                  <a:lumMod val="75000"/>
                </a:schemeClr>
              </a:solidFill>
            </a:endParaRPr>
          </a:p>
        </p:txBody>
      </p:sp>
      <p:sp>
        <p:nvSpPr>
          <p:cNvPr id="8" name="ZoneTexte 7"/>
          <p:cNvSpPr txBox="1"/>
          <p:nvPr/>
        </p:nvSpPr>
        <p:spPr>
          <a:xfrm>
            <a:off x="5638799" y="1185333"/>
            <a:ext cx="6011333" cy="5262979"/>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r="100000" b="100000"/>
            </a:path>
            <a:tileRect l="-100000" t="-100000"/>
          </a:gradFill>
        </p:spPr>
        <p:txBody>
          <a:bodyPr wrap="square" rtlCol="0">
            <a:spAutoFit/>
          </a:bodyPr>
          <a:lstStyle/>
          <a:p>
            <a:r>
              <a:rPr lang="fr-FR" sz="2400" b="1" dirty="0">
                <a:solidFill>
                  <a:schemeClr val="accent2">
                    <a:lumMod val="75000"/>
                  </a:schemeClr>
                </a:solidFill>
              </a:rPr>
              <a:t>     </a:t>
            </a:r>
            <a:r>
              <a:rPr lang="fr-FR" sz="2400" b="1" u="sng" dirty="0">
                <a:solidFill>
                  <a:schemeClr val="accent2">
                    <a:lumMod val="75000"/>
                  </a:schemeClr>
                </a:solidFill>
              </a:rPr>
              <a:t>FORMATION CONTINUE POUR TOUS</a:t>
            </a:r>
            <a:endParaRPr lang="fr-FR" sz="2400" dirty="0">
              <a:solidFill>
                <a:schemeClr val="accent2">
                  <a:lumMod val="75000"/>
                </a:schemeClr>
              </a:solidFill>
            </a:endParaRPr>
          </a:p>
          <a:p>
            <a:endParaRPr lang="fr-FR" sz="2400" b="1" dirty="0">
              <a:solidFill>
                <a:schemeClr val="accent2">
                  <a:lumMod val="75000"/>
                </a:schemeClr>
              </a:solidFill>
            </a:endParaRPr>
          </a:p>
          <a:p>
            <a:r>
              <a:rPr lang="fr-FR" sz="2400" b="1" dirty="0">
                <a:solidFill>
                  <a:schemeClr val="accent2">
                    <a:lumMod val="75000"/>
                  </a:schemeClr>
                </a:solidFill>
              </a:rPr>
              <a:t>* Analyse de la pratique tous les 2 mois</a:t>
            </a:r>
          </a:p>
          <a:p>
            <a:pPr marL="342900" indent="-342900">
              <a:buFont typeface="Arial" panose="020B0604020202020204" pitchFamily="34" charset="0"/>
              <a:buChar char="•"/>
            </a:pPr>
            <a:endParaRPr lang="fr-FR" sz="2400" dirty="0">
              <a:solidFill>
                <a:schemeClr val="accent2">
                  <a:lumMod val="75000"/>
                </a:schemeClr>
              </a:solidFill>
            </a:endParaRPr>
          </a:p>
          <a:p>
            <a:r>
              <a:rPr lang="fr-FR" sz="2400" b="1" dirty="0">
                <a:solidFill>
                  <a:schemeClr val="accent2">
                    <a:lumMod val="75000"/>
                  </a:schemeClr>
                </a:solidFill>
              </a:rPr>
              <a:t>* Relecture pastorale tous les 3 mois</a:t>
            </a:r>
          </a:p>
          <a:p>
            <a:pPr marL="342900" indent="-342900">
              <a:buFont typeface="Arial" panose="020B0604020202020204" pitchFamily="34" charset="0"/>
              <a:buChar char="•"/>
            </a:pPr>
            <a:endParaRPr lang="fr-FR" sz="2400" dirty="0">
              <a:solidFill>
                <a:schemeClr val="accent2">
                  <a:lumMod val="75000"/>
                </a:schemeClr>
              </a:solidFill>
            </a:endParaRPr>
          </a:p>
          <a:p>
            <a:r>
              <a:rPr lang="fr-FR" sz="2400" b="1" dirty="0">
                <a:solidFill>
                  <a:schemeClr val="accent2">
                    <a:lumMod val="75000"/>
                  </a:schemeClr>
                </a:solidFill>
              </a:rPr>
              <a:t>* Evaluation individuelle et régulière  pour chaque </a:t>
            </a:r>
            <a:r>
              <a:rPr lang="fr-FR" sz="2400" b="1" dirty="0" smtClean="0">
                <a:solidFill>
                  <a:schemeClr val="accent2">
                    <a:lumMod val="75000"/>
                  </a:schemeClr>
                </a:solidFill>
              </a:rPr>
              <a:t>auxiliaire</a:t>
            </a:r>
            <a:endParaRPr lang="fr-FR" sz="2400" b="1" dirty="0">
              <a:solidFill>
                <a:schemeClr val="accent2">
                  <a:lumMod val="75000"/>
                </a:schemeClr>
              </a:solidFill>
            </a:endParaRPr>
          </a:p>
          <a:p>
            <a:pPr marL="342900" indent="-342900">
              <a:buFont typeface="Arial" panose="020B0604020202020204" pitchFamily="34" charset="0"/>
              <a:buChar char="•"/>
            </a:pPr>
            <a:endParaRPr lang="fr-FR" sz="2400" dirty="0">
              <a:solidFill>
                <a:schemeClr val="accent2">
                  <a:lumMod val="75000"/>
                </a:schemeClr>
              </a:solidFill>
            </a:endParaRPr>
          </a:p>
          <a:p>
            <a:r>
              <a:rPr lang="fr-FR" sz="2400" b="1" dirty="0">
                <a:solidFill>
                  <a:schemeClr val="accent2">
                    <a:lumMod val="75000"/>
                  </a:schemeClr>
                </a:solidFill>
              </a:rPr>
              <a:t>* Supervision individuelle et de groupe pour l’aumônier tous les 3 mois</a:t>
            </a:r>
          </a:p>
          <a:p>
            <a:endParaRPr lang="fr-FR" sz="2400" dirty="0">
              <a:solidFill>
                <a:schemeClr val="accent2">
                  <a:lumMod val="75000"/>
                </a:schemeClr>
              </a:solidFill>
            </a:endParaRPr>
          </a:p>
          <a:p>
            <a:r>
              <a:rPr lang="fr-FR" sz="2400" b="1" dirty="0">
                <a:solidFill>
                  <a:srgbClr val="002060"/>
                </a:solidFill>
              </a:rPr>
              <a:t>*</a:t>
            </a:r>
            <a:r>
              <a:rPr lang="fr-FR" sz="2400" b="1" dirty="0">
                <a:solidFill>
                  <a:schemeClr val="accent2">
                    <a:lumMod val="75000"/>
                  </a:schemeClr>
                </a:solidFill>
              </a:rPr>
              <a:t> </a:t>
            </a:r>
            <a:r>
              <a:rPr lang="fr-FR" sz="2400" b="1" dirty="0">
                <a:solidFill>
                  <a:srgbClr val="002060"/>
                </a:solidFill>
              </a:rPr>
              <a:t>Diplôme Universitaire pour l’aumônier en poste</a:t>
            </a:r>
          </a:p>
        </p:txBody>
      </p:sp>
    </p:spTree>
    <p:extLst>
      <p:ext uri="{BB962C8B-B14F-4D97-AF65-F5344CB8AC3E}">
        <p14:creationId xmlns:p14="http://schemas.microsoft.com/office/powerpoint/2010/main" val="87263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500"/>
                                        <p:tgtEl>
                                          <p:spTgt spid="7"/>
                                        </p:tgtEl>
                                      </p:cBhvr>
                                    </p:animEffect>
                                    <p:anim calcmode="lin" valueType="num">
                                      <p:cBhvr>
                                        <p:cTn id="15" dur="1500" fill="hold"/>
                                        <p:tgtEl>
                                          <p:spTgt spid="7"/>
                                        </p:tgtEl>
                                        <p:attrNameLst>
                                          <p:attrName>ppt_x</p:attrName>
                                        </p:attrNameLst>
                                      </p:cBhvr>
                                      <p:tavLst>
                                        <p:tav tm="0">
                                          <p:val>
                                            <p:strVal val="#ppt_x"/>
                                          </p:val>
                                        </p:tav>
                                        <p:tav tm="100000">
                                          <p:val>
                                            <p:strVal val="#ppt_x"/>
                                          </p:val>
                                        </p:tav>
                                      </p:tavLst>
                                    </p:anim>
                                    <p:anim calcmode="lin" valueType="num">
                                      <p:cBhvr>
                                        <p:cTn id="16" dur="1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500"/>
                                        <p:tgtEl>
                                          <p:spTgt spid="8"/>
                                        </p:tgtEl>
                                      </p:cBhvr>
                                    </p:animEffect>
                                    <p:anim calcmode="lin" valueType="num">
                                      <p:cBhvr>
                                        <p:cTn id="21" dur="1500" fill="hold"/>
                                        <p:tgtEl>
                                          <p:spTgt spid="8"/>
                                        </p:tgtEl>
                                        <p:attrNameLst>
                                          <p:attrName>ppt_x</p:attrName>
                                        </p:attrNameLst>
                                      </p:cBhvr>
                                      <p:tavLst>
                                        <p:tav tm="0">
                                          <p:val>
                                            <p:strVal val="#ppt_x"/>
                                          </p:val>
                                        </p:tav>
                                        <p:tav tm="100000">
                                          <p:val>
                                            <p:strVal val="#ppt_x"/>
                                          </p:val>
                                        </p:tav>
                                      </p:tavLst>
                                    </p:anim>
                                    <p:anim calcmode="lin" valueType="num">
                                      <p:cBhvr>
                                        <p:cTn id="22" dur="1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45" presetClass="entr" presetSubtype="0" fill="hold" nodeType="after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500"/>
                                        <p:tgtEl>
                                          <p:spTgt spid="5"/>
                                        </p:tgtEl>
                                      </p:cBhvr>
                                    </p:animEffect>
                                    <p:anim calcmode="lin" valueType="num">
                                      <p:cBhvr>
                                        <p:cTn id="27" dur="1500" fill="hold"/>
                                        <p:tgtEl>
                                          <p:spTgt spid="5"/>
                                        </p:tgtEl>
                                        <p:attrNameLst>
                                          <p:attrName>ppt_w</p:attrName>
                                        </p:attrNameLst>
                                      </p:cBhvr>
                                      <p:tavLst>
                                        <p:tav tm="0" fmla="#ppt_w*sin(2.5*pi*$)">
                                          <p:val>
                                            <p:fltVal val="0"/>
                                          </p:val>
                                        </p:tav>
                                        <p:tav tm="100000">
                                          <p:val>
                                            <p:fltVal val="1"/>
                                          </p:val>
                                        </p:tav>
                                      </p:tavLst>
                                    </p:anim>
                                    <p:anim calcmode="lin" valueType="num">
                                      <p:cBhvr>
                                        <p:cTn id="28" dur="1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499" y="187410"/>
            <a:ext cx="8919412" cy="919495"/>
          </a:xfrm>
        </p:spPr>
        <p:txBody>
          <a:bodyPr>
            <a:noAutofit/>
          </a:bodyPr>
          <a:lstStyle/>
          <a:p>
            <a:r>
              <a:rPr lang="fr-FR" sz="4000" dirty="0"/>
              <a:t>Etre en </a:t>
            </a:r>
            <a:r>
              <a:rPr lang="fr-FR" sz="4400" dirty="0"/>
              <a:t>lien</a:t>
            </a:r>
            <a:r>
              <a:rPr lang="fr-FR" sz="4000" dirty="0"/>
              <a:t> avec les équipes de soins </a:t>
            </a:r>
          </a:p>
        </p:txBody>
      </p:sp>
      <p:sp>
        <p:nvSpPr>
          <p:cNvPr id="3" name="Espace réservé du contenu 2"/>
          <p:cNvSpPr>
            <a:spLocks noGrp="1"/>
          </p:cNvSpPr>
          <p:nvPr>
            <p:ph idx="1"/>
          </p:nvPr>
        </p:nvSpPr>
        <p:spPr>
          <a:xfrm>
            <a:off x="609600" y="1655235"/>
            <a:ext cx="5774266" cy="4423833"/>
          </a:xfrm>
          <a:solidFill>
            <a:schemeClr val="accent2">
              <a:lumMod val="20000"/>
              <a:lumOff val="80000"/>
            </a:schemeClr>
          </a:solidFill>
          <a:ln w="19050">
            <a:noFill/>
          </a:ln>
        </p:spPr>
        <p:txBody>
          <a:bodyPr anchor="ctr">
            <a:noAutofit/>
          </a:bodyPr>
          <a:lstStyle/>
          <a:p>
            <a:pPr marL="0" indent="0">
              <a:buNone/>
            </a:pPr>
            <a:r>
              <a:rPr lang="fr-FR" sz="2600" dirty="0">
                <a:solidFill>
                  <a:schemeClr val="accent2">
                    <a:lumMod val="50000"/>
                  </a:schemeClr>
                </a:solidFill>
              </a:rPr>
              <a:t/>
            </a:r>
            <a:br>
              <a:rPr lang="fr-FR" sz="2600" dirty="0">
                <a:solidFill>
                  <a:schemeClr val="accent2">
                    <a:lumMod val="50000"/>
                  </a:schemeClr>
                </a:solidFill>
              </a:rPr>
            </a:br>
            <a:endParaRPr lang="fr-FR" sz="2600" dirty="0">
              <a:solidFill>
                <a:schemeClr val="accent2">
                  <a:lumMod val="50000"/>
                </a:schemeClr>
              </a:solidFill>
            </a:endParaRPr>
          </a:p>
          <a:p>
            <a:pPr marL="0" indent="0">
              <a:buNone/>
            </a:pPr>
            <a:r>
              <a:rPr lang="fr-FR" sz="2600" dirty="0" smtClean="0">
                <a:solidFill>
                  <a:schemeClr val="accent2">
                    <a:lumMod val="50000"/>
                  </a:schemeClr>
                </a:solidFill>
              </a:rPr>
              <a:t>L’aumônier et/ou l’auxiliaire </a:t>
            </a:r>
            <a:r>
              <a:rPr lang="fr-FR" sz="2600" dirty="0">
                <a:solidFill>
                  <a:schemeClr val="accent2">
                    <a:lumMod val="50000"/>
                  </a:schemeClr>
                </a:solidFill>
              </a:rPr>
              <a:t>prend le temps de faire le lien avec les équipes.</a:t>
            </a:r>
          </a:p>
          <a:p>
            <a:pPr marL="0" indent="0">
              <a:buNone/>
            </a:pPr>
            <a:r>
              <a:rPr lang="fr-FR" sz="2600" dirty="0">
                <a:solidFill>
                  <a:schemeClr val="accent2">
                    <a:lumMod val="50000"/>
                  </a:schemeClr>
                </a:solidFill>
              </a:rPr>
              <a:t>En effet, il n’est pas un « électron libre » arrivant dans un service sans se soucier de celles et ceux qui y assurent les soins 24h/24. </a:t>
            </a:r>
          </a:p>
          <a:p>
            <a:pPr marL="0" indent="0">
              <a:buNone/>
            </a:pPr>
            <a:r>
              <a:rPr lang="fr-FR" sz="2600" dirty="0">
                <a:solidFill>
                  <a:schemeClr val="accent2">
                    <a:lumMod val="50000"/>
                  </a:schemeClr>
                </a:solidFill>
              </a:rPr>
              <a:t>Peu à peu un réel partenariat s’installe dans un climat de confiance. </a:t>
            </a:r>
          </a:p>
          <a:p>
            <a:pPr marL="0" indent="0">
              <a:buNone/>
            </a:pPr>
            <a:r>
              <a:rPr lang="fr-FR" sz="2600" dirty="0">
                <a:solidFill>
                  <a:schemeClr val="accent2">
                    <a:lumMod val="50000"/>
                  </a:schemeClr>
                </a:solidFill>
              </a:rPr>
              <a:t/>
            </a:r>
            <a:br>
              <a:rPr lang="fr-FR" sz="2600" dirty="0">
                <a:solidFill>
                  <a:schemeClr val="accent2">
                    <a:lumMod val="50000"/>
                  </a:schemeClr>
                </a:solidFill>
              </a:rPr>
            </a:br>
            <a:endParaRPr lang="fr-FR" sz="2600" dirty="0">
              <a:solidFill>
                <a:schemeClr val="accent2">
                  <a:lumMod val="50000"/>
                </a:schemeClr>
              </a:solidFill>
            </a:endParaRP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8816" r="10996"/>
          <a:stretch/>
        </p:blipFill>
        <p:spPr>
          <a:xfrm>
            <a:off x="6264760" y="1235242"/>
            <a:ext cx="5574314" cy="5213684"/>
          </a:xfrm>
          <a:prstGeom prst="rect">
            <a:avLst/>
          </a:prstGeom>
          <a:effectLst>
            <a:softEdge rad="635000"/>
          </a:effectLst>
        </p:spPr>
      </p:pic>
    </p:spTree>
    <p:extLst>
      <p:ext uri="{BB962C8B-B14F-4D97-AF65-F5344CB8AC3E}">
        <p14:creationId xmlns:p14="http://schemas.microsoft.com/office/powerpoint/2010/main" val="332546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arn(inVertical)">
                                      <p:cBhvr>
                                        <p:cTn id="13" dur="500"/>
                                        <p:tgtEl>
                                          <p:spTgt spid="3">
                                            <p:bg/>
                                          </p:spTgt>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par>
                          <p:cTn id="30" fill="hold">
                            <p:stCondLst>
                              <p:cond delay="3500"/>
                            </p:stCondLst>
                            <p:childTnLst>
                              <p:par>
                                <p:cTn id="31" presetID="16" presetClass="entr" presetSubtype="21"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par>
                          <p:cTn id="34" fill="hold">
                            <p:stCondLst>
                              <p:cond delay="4000"/>
                            </p:stCondLst>
                            <p:childTnLst>
                              <p:par>
                                <p:cTn id="35" presetID="53" presetClass="entr" presetSubtype="16" fill="hold" nodeType="after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716" y="97507"/>
            <a:ext cx="6026484" cy="1372685"/>
          </a:xfrm>
        </p:spPr>
        <p:txBody>
          <a:bodyPr>
            <a:noAutofit/>
          </a:bodyPr>
          <a:lstStyle/>
          <a:p>
            <a:r>
              <a:rPr lang="fr-FR" sz="4000" dirty="0"/>
              <a:t>Faire un bout de chemin avec l’autre…</a:t>
            </a:r>
          </a:p>
        </p:txBody>
      </p:sp>
      <p:sp>
        <p:nvSpPr>
          <p:cNvPr id="3" name="Espace réservé du contenu 2"/>
          <p:cNvSpPr>
            <a:spLocks noGrp="1"/>
          </p:cNvSpPr>
          <p:nvPr>
            <p:ph idx="1"/>
          </p:nvPr>
        </p:nvSpPr>
        <p:spPr>
          <a:xfrm>
            <a:off x="3691467" y="3866039"/>
            <a:ext cx="3200400" cy="2775952"/>
          </a:xfrm>
          <a:solidFill>
            <a:schemeClr val="accent1">
              <a:lumMod val="40000"/>
              <a:lumOff val="60000"/>
            </a:schemeClr>
          </a:solidFill>
        </p:spPr>
        <p:txBody>
          <a:bodyPr>
            <a:noAutofit/>
          </a:bodyPr>
          <a:lstStyle/>
          <a:p>
            <a:pPr marL="0" indent="0">
              <a:buNone/>
            </a:pPr>
            <a:r>
              <a:rPr lang="fr-FR" sz="2200" dirty="0">
                <a:solidFill>
                  <a:srgbClr val="0070C0"/>
                </a:solidFill>
              </a:rPr>
              <a:t>La raison d’être de cette mission est aussi de pouvoir rencontrer celles et ceux qui vivent dans une situation d’abandon total ou partiel.</a:t>
            </a:r>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b="34107"/>
          <a:stretch/>
        </p:blipFill>
        <p:spPr>
          <a:xfrm>
            <a:off x="287602" y="3882330"/>
            <a:ext cx="3217811" cy="159192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900" y="0"/>
            <a:ext cx="5143500" cy="6858000"/>
          </a:xfrm>
          <a:prstGeom prst="rect">
            <a:avLst/>
          </a:prstGeom>
        </p:spPr>
      </p:pic>
      <p:sp>
        <p:nvSpPr>
          <p:cNvPr id="7" name="ZoneTexte 6"/>
          <p:cNvSpPr txBox="1"/>
          <p:nvPr/>
        </p:nvSpPr>
        <p:spPr>
          <a:xfrm>
            <a:off x="180136" y="1587772"/>
            <a:ext cx="6493714" cy="1938992"/>
          </a:xfrm>
          <a:prstGeom prst="rect">
            <a:avLst/>
          </a:prstGeom>
          <a:noFill/>
        </p:spPr>
        <p:txBody>
          <a:bodyPr wrap="square" rtlCol="0">
            <a:spAutoFit/>
          </a:bodyPr>
          <a:lstStyle/>
          <a:p>
            <a:r>
              <a:rPr lang="fr-FR" sz="2400" b="1" dirty="0">
                <a:solidFill>
                  <a:srgbClr val="0070C0"/>
                </a:solidFill>
              </a:rPr>
              <a:t>Pour nous, être </a:t>
            </a:r>
            <a:r>
              <a:rPr lang="fr-FR" sz="2400" b="1" dirty="0" smtClean="0">
                <a:solidFill>
                  <a:srgbClr val="0070C0"/>
                </a:solidFill>
              </a:rPr>
              <a:t>auxiliaire, </a:t>
            </a:r>
            <a:r>
              <a:rPr lang="fr-FR" sz="2400" b="1" dirty="0">
                <a:solidFill>
                  <a:srgbClr val="0070C0"/>
                </a:solidFill>
              </a:rPr>
              <a:t>c’est faire un bout de chemin avec l’autre à un moment donné de sa vie</a:t>
            </a:r>
            <a:r>
              <a:rPr lang="fr-FR" sz="2400" dirty="0">
                <a:solidFill>
                  <a:srgbClr val="0070C0"/>
                </a:solidFill>
              </a:rPr>
              <a:t>, à l’hôpital ou en EHPAD, pour lui témoigner qu’il est important et qu’il a de la valeur aux yeux de Dieu.</a:t>
            </a:r>
          </a:p>
        </p:txBody>
      </p:sp>
      <p:pic>
        <p:nvPicPr>
          <p:cNvPr id="11" name="Evanescence - My Immor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9800" y="5241315"/>
            <a:ext cx="609600" cy="609600"/>
          </a:xfrm>
          <a:prstGeom prst="rect">
            <a:avLst/>
          </a:prstGeom>
        </p:spPr>
      </p:pic>
    </p:spTree>
    <p:extLst>
      <p:ext uri="{BB962C8B-B14F-4D97-AF65-F5344CB8AC3E}">
        <p14:creationId xmlns:p14="http://schemas.microsoft.com/office/powerpoint/2010/main" val="28131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42" presetClass="entr" presetSubtype="0" fill="hold" grpId="0"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par>
                          <p:cTn id="17" fill="hold">
                            <p:stCondLst>
                              <p:cond delay="3500"/>
                            </p:stCondLst>
                            <p:childTnLst>
                              <p:par>
                                <p:cTn id="18" presetID="31"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par>
                          <p:cTn id="24" fill="hold">
                            <p:stCondLst>
                              <p:cond delay="5500"/>
                            </p:stCondLst>
                            <p:childTnLst>
                              <p:par>
                                <p:cTn id="25" presetID="26"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290">
                                          <p:stCondLst>
                                            <p:cond delay="0"/>
                                          </p:stCondLst>
                                        </p:cTn>
                                        <p:tgtEl>
                                          <p:spTgt spid="4"/>
                                        </p:tgtEl>
                                      </p:cBhvr>
                                    </p:animEffect>
                                    <p:anim calcmode="lin" valueType="num">
                                      <p:cBhvr>
                                        <p:cTn id="2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3" dur="13">
                                          <p:stCondLst>
                                            <p:cond delay="325"/>
                                          </p:stCondLst>
                                        </p:cTn>
                                        <p:tgtEl>
                                          <p:spTgt spid="4"/>
                                        </p:tgtEl>
                                      </p:cBhvr>
                                      <p:to x="100000" y="60000"/>
                                    </p:animScale>
                                    <p:animScale>
                                      <p:cBhvr>
                                        <p:cTn id="34" dur="83" decel="50000">
                                          <p:stCondLst>
                                            <p:cond delay="338"/>
                                          </p:stCondLst>
                                        </p:cTn>
                                        <p:tgtEl>
                                          <p:spTgt spid="4"/>
                                        </p:tgtEl>
                                      </p:cBhvr>
                                      <p:to x="100000" y="100000"/>
                                    </p:animScale>
                                    <p:animScale>
                                      <p:cBhvr>
                                        <p:cTn id="35" dur="13">
                                          <p:stCondLst>
                                            <p:cond delay="656"/>
                                          </p:stCondLst>
                                        </p:cTn>
                                        <p:tgtEl>
                                          <p:spTgt spid="4"/>
                                        </p:tgtEl>
                                      </p:cBhvr>
                                      <p:to x="100000" y="80000"/>
                                    </p:animScale>
                                    <p:animScale>
                                      <p:cBhvr>
                                        <p:cTn id="36" dur="83" decel="50000">
                                          <p:stCondLst>
                                            <p:cond delay="669"/>
                                          </p:stCondLst>
                                        </p:cTn>
                                        <p:tgtEl>
                                          <p:spTgt spid="4"/>
                                        </p:tgtEl>
                                      </p:cBhvr>
                                      <p:to x="100000" y="100000"/>
                                    </p:animScale>
                                    <p:animScale>
                                      <p:cBhvr>
                                        <p:cTn id="37" dur="13">
                                          <p:stCondLst>
                                            <p:cond delay="821"/>
                                          </p:stCondLst>
                                        </p:cTn>
                                        <p:tgtEl>
                                          <p:spTgt spid="4"/>
                                        </p:tgtEl>
                                      </p:cBhvr>
                                      <p:to x="100000" y="90000"/>
                                    </p:animScale>
                                    <p:animScale>
                                      <p:cBhvr>
                                        <p:cTn id="38" dur="83" decel="50000">
                                          <p:stCondLst>
                                            <p:cond delay="834"/>
                                          </p:stCondLst>
                                        </p:cTn>
                                        <p:tgtEl>
                                          <p:spTgt spid="4"/>
                                        </p:tgtEl>
                                      </p:cBhvr>
                                      <p:to x="100000" y="100000"/>
                                    </p:animScale>
                                    <p:animScale>
                                      <p:cBhvr>
                                        <p:cTn id="39" dur="13">
                                          <p:stCondLst>
                                            <p:cond delay="904"/>
                                          </p:stCondLst>
                                        </p:cTn>
                                        <p:tgtEl>
                                          <p:spTgt spid="4"/>
                                        </p:tgtEl>
                                      </p:cBhvr>
                                      <p:to x="100000" y="95000"/>
                                    </p:animScale>
                                    <p:animScale>
                                      <p:cBhvr>
                                        <p:cTn id="40" dur="83" decel="50000">
                                          <p:stCondLst>
                                            <p:cond delay="917"/>
                                          </p:stCondLst>
                                        </p:cTn>
                                        <p:tgtEl>
                                          <p:spTgt spid="4"/>
                                        </p:tgtEl>
                                      </p:cBhvr>
                                      <p:to x="100000" y="100000"/>
                                    </p:animScale>
                                  </p:childTnLst>
                                </p:cTn>
                              </p:par>
                            </p:childTnLst>
                          </p:cTn>
                        </p:par>
                        <p:par>
                          <p:cTn id="41" fill="hold">
                            <p:stCondLst>
                              <p:cond delay="6500"/>
                            </p:stCondLst>
                            <p:childTnLst>
                              <p:par>
                                <p:cTn id="42" presetID="31" presetClass="entr" presetSubtype="0" fill="hold" grpId="0" nodeType="afterEffect">
                                  <p:stCondLst>
                                    <p:cond delay="500"/>
                                  </p:stCondLst>
                                  <p:childTnLst>
                                    <p:set>
                                      <p:cBhvr>
                                        <p:cTn id="43" dur="1" fill="hold">
                                          <p:stCondLst>
                                            <p:cond delay="0"/>
                                          </p:stCondLst>
                                        </p:cTn>
                                        <p:tgtEl>
                                          <p:spTgt spid="3">
                                            <p:bg/>
                                          </p:spTgt>
                                        </p:tgtEl>
                                        <p:attrNameLst>
                                          <p:attrName>style.visibility</p:attrName>
                                        </p:attrNameLst>
                                      </p:cBhvr>
                                      <p:to>
                                        <p:strVal val="visible"/>
                                      </p:to>
                                    </p:set>
                                    <p:anim calcmode="lin" valueType="num">
                                      <p:cBhvr>
                                        <p:cTn id="44" dur="1000" fill="hold"/>
                                        <p:tgtEl>
                                          <p:spTgt spid="3">
                                            <p:bg/>
                                          </p:spTgt>
                                        </p:tgtEl>
                                        <p:attrNameLst>
                                          <p:attrName>ppt_w</p:attrName>
                                        </p:attrNameLst>
                                      </p:cBhvr>
                                      <p:tavLst>
                                        <p:tav tm="0">
                                          <p:val>
                                            <p:fltVal val="0"/>
                                          </p:val>
                                        </p:tav>
                                        <p:tav tm="100000">
                                          <p:val>
                                            <p:strVal val="#ppt_w"/>
                                          </p:val>
                                        </p:tav>
                                      </p:tavLst>
                                    </p:anim>
                                    <p:anim calcmode="lin" valueType="num">
                                      <p:cBhvr>
                                        <p:cTn id="45" dur="1000" fill="hold"/>
                                        <p:tgtEl>
                                          <p:spTgt spid="3">
                                            <p:bg/>
                                          </p:spTgt>
                                        </p:tgtEl>
                                        <p:attrNameLst>
                                          <p:attrName>ppt_h</p:attrName>
                                        </p:attrNameLst>
                                      </p:cBhvr>
                                      <p:tavLst>
                                        <p:tav tm="0">
                                          <p:val>
                                            <p:fltVal val="0"/>
                                          </p:val>
                                        </p:tav>
                                        <p:tav tm="100000">
                                          <p:val>
                                            <p:strVal val="#ppt_h"/>
                                          </p:val>
                                        </p:tav>
                                      </p:tavLst>
                                    </p:anim>
                                    <p:anim calcmode="lin" valueType="num">
                                      <p:cBhvr>
                                        <p:cTn id="46" dur="1000" fill="hold"/>
                                        <p:tgtEl>
                                          <p:spTgt spid="3">
                                            <p:bg/>
                                          </p:spTgt>
                                        </p:tgtEl>
                                        <p:attrNameLst>
                                          <p:attrName>style.rotation</p:attrName>
                                        </p:attrNameLst>
                                      </p:cBhvr>
                                      <p:tavLst>
                                        <p:tav tm="0">
                                          <p:val>
                                            <p:fltVal val="90"/>
                                          </p:val>
                                        </p:tav>
                                        <p:tav tm="100000">
                                          <p:val>
                                            <p:fltVal val="0"/>
                                          </p:val>
                                        </p:tav>
                                      </p:tavLst>
                                    </p:anim>
                                    <p:animEffect transition="in" filter="fade">
                                      <p:cBhvr>
                                        <p:cTn id="47" dur="1000"/>
                                        <p:tgtEl>
                                          <p:spTgt spid="3">
                                            <p:bg/>
                                          </p:spTgt>
                                        </p:tgtEl>
                                      </p:cBhvr>
                                    </p:animEffect>
                                  </p:childTnLst>
                                </p:cTn>
                              </p:par>
                            </p:childTnLst>
                          </p:cTn>
                        </p:par>
                        <p:par>
                          <p:cTn id="48" fill="hold">
                            <p:stCondLst>
                              <p:cond delay="8000"/>
                            </p:stCondLst>
                            <p:childTnLst>
                              <p:par>
                                <p:cTn id="49" presetID="31" presetClass="entr" presetSubtype="0" fill="hold" grpId="0" nodeType="afterEffect">
                                  <p:stCondLst>
                                    <p:cond delay="500"/>
                                  </p:stCondLst>
                                  <p:childTnLst>
                                    <p:set>
                                      <p:cBhvr>
                                        <p:cTn id="50" dur="1" fill="hold">
                                          <p:stCondLst>
                                            <p:cond delay="0"/>
                                          </p:stCondLst>
                                        </p:cTn>
                                        <p:tgtEl>
                                          <p:spTgt spid="3">
                                            <p:txEl>
                                              <p:pRg st="0" end="0"/>
                                            </p:txEl>
                                          </p:spTgt>
                                        </p:tgtEl>
                                        <p:attrNameLst>
                                          <p:attrName>style.visibility</p:attrName>
                                        </p:attrNameLst>
                                      </p:cBhvr>
                                      <p:to>
                                        <p:strVal val="visible"/>
                                      </p:to>
                                    </p:set>
                                    <p:anim calcmode="lin" valueType="num">
                                      <p:cBhvr>
                                        <p:cTn id="5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repeatCount="indefinite" fill="hold" display="0">
                  <p:stCondLst>
                    <p:cond delay="indefinite"/>
                  </p:stCondLst>
                  <p:endCondLst>
                    <p:cond evt="onStopAudio" delay="0">
                      <p:tgtEl>
                        <p:sldTgt/>
                      </p:tgtEl>
                    </p:cond>
                  </p:endCondLst>
                </p:cTn>
                <p:tgtEl>
                  <p:spTgt spid="11"/>
                </p:tgtEl>
              </p:cMediaNode>
            </p:audio>
          </p:childTnLst>
        </p:cTn>
      </p:par>
    </p:tnLst>
    <p:bldLst>
      <p:bldP spid="2" grpId="0"/>
      <p:bldP spid="3" grpId="0" build="p" animBg="1"/>
      <p:bldP spid="7" grpId="0"/>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3755</TotalTime>
  <Words>496</Words>
  <Application>Microsoft Office PowerPoint</Application>
  <PresentationFormat>Personnalisé</PresentationFormat>
  <Paragraphs>109</Paragraphs>
  <Slides>13</Slides>
  <Notes>2</Notes>
  <HiddenSlides>0</HiddenSlides>
  <MMClips>7</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Facette</vt:lpstr>
      <vt:lpstr>Aumônerie Protestante HDN –Tournon – Crest janvier 2021</vt:lpstr>
      <vt:lpstr>L’aumônerie sous le regard institutionnel</vt:lpstr>
      <vt:lpstr>Le rôle de l’aumônier</vt:lpstr>
      <vt:lpstr>Qui sont les visiteurs ?  Une équipe d’abord</vt:lpstr>
      <vt:lpstr>Présentation PowerPoint</vt:lpstr>
      <vt:lpstr>Organisation de l’aumônerie</vt:lpstr>
      <vt:lpstr>            La formation   </vt:lpstr>
      <vt:lpstr>Etre en lien avec les équipes de soins </vt:lpstr>
      <vt:lpstr>Faire un bout de chemin avec l’autre…</vt:lpstr>
      <vt:lpstr>Aumônerie et  fin de vie…</vt:lpstr>
      <vt:lpstr>     Œcuménisme,  inter religieux, laïcité… </vt:lpstr>
      <vt:lpstr>Aumônerie et éthique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Aumônerie Protestante Valence</dc:title>
  <dc:creator>Pascale Gheysen</dc:creator>
  <cp:lastModifiedBy>protest-rms</cp:lastModifiedBy>
  <cp:revision>513</cp:revision>
  <cp:lastPrinted>2015-08-17T15:57:31Z</cp:lastPrinted>
  <dcterms:created xsi:type="dcterms:W3CDTF">2015-08-05T11:55:47Z</dcterms:created>
  <dcterms:modified xsi:type="dcterms:W3CDTF">2022-02-28T13:22:33Z</dcterms:modified>
</cp:coreProperties>
</file>